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8" r:id="rId2"/>
  </p:sldMasterIdLst>
  <p:notesMasterIdLst>
    <p:notesMasterId r:id="rId24"/>
  </p:notesMasterIdLst>
  <p:handoutMasterIdLst>
    <p:handoutMasterId r:id="rId25"/>
  </p:handoutMasterIdLst>
  <p:sldIdLst>
    <p:sldId id="279" r:id="rId3"/>
    <p:sldId id="258" r:id="rId4"/>
    <p:sldId id="259" r:id="rId5"/>
    <p:sldId id="262" r:id="rId6"/>
    <p:sldId id="263" r:id="rId7"/>
    <p:sldId id="260" r:id="rId8"/>
    <p:sldId id="261" r:id="rId9"/>
    <p:sldId id="264" r:id="rId10"/>
    <p:sldId id="265" r:id="rId11"/>
    <p:sldId id="266" r:id="rId12"/>
    <p:sldId id="267" r:id="rId13"/>
    <p:sldId id="270" r:id="rId14"/>
    <p:sldId id="269" r:id="rId15"/>
    <p:sldId id="271" r:id="rId16"/>
    <p:sldId id="272" r:id="rId17"/>
    <p:sldId id="274" r:id="rId18"/>
    <p:sldId id="275" r:id="rId19"/>
    <p:sldId id="276" r:id="rId20"/>
    <p:sldId id="277" r:id="rId21"/>
    <p:sldId id="278" r:id="rId22"/>
    <p:sldId id="280" r:id="rId2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CF6A792-817C-4268-A23A-F6F3DB8FEB1E}">
          <p14:sldIdLst>
            <p14:sldId id="279"/>
            <p14:sldId id="258"/>
            <p14:sldId id="259"/>
            <p14:sldId id="262"/>
            <p14:sldId id="263"/>
            <p14:sldId id="260"/>
            <p14:sldId id="261"/>
            <p14:sldId id="264"/>
            <p14:sldId id="265"/>
            <p14:sldId id="266"/>
            <p14:sldId id="267"/>
            <p14:sldId id="270"/>
            <p14:sldId id="269"/>
            <p14:sldId id="271"/>
            <p14:sldId id="272"/>
            <p14:sldId id="274"/>
            <p14:sldId id="275"/>
            <p14:sldId id="276"/>
            <p14:sldId id="277"/>
            <p14:sldId id="278"/>
            <p14:sldId id="2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72" d="100"/>
          <a:sy n="72" d="100"/>
        </p:scale>
        <p:origin x="17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Age Range</c:v>
                </c:pt>
              </c:strCache>
            </c:strRef>
          </c:tx>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B217-4923-ABAC-A66E809E2597}"/>
              </c:ext>
            </c:extLst>
          </c:dPt>
          <c:dPt>
            <c:idx val="1"/>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B217-4923-ABAC-A66E809E2597}"/>
              </c:ext>
            </c:extLst>
          </c:dPt>
          <c:dPt>
            <c:idx val="2"/>
            <c:bubble3D val="0"/>
            <c:spPr>
              <a:solidFill>
                <a:schemeClr val="accent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B217-4923-ABAC-A66E809E2597}"/>
              </c:ext>
            </c:extLst>
          </c:dPt>
          <c:dPt>
            <c:idx val="3"/>
            <c:bubble3D val="0"/>
            <c:spPr>
              <a:solidFill>
                <a:schemeClr val="accent1">
                  <a:lumMod val="60000"/>
                </a:schemeClr>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B217-4923-ABAC-A66E809E2597}"/>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Arial Narrow" panose="020B0606020202030204" pitchFamily="34" charset="0"/>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70-74</c:v>
                </c:pt>
                <c:pt idx="1">
                  <c:v>75-79</c:v>
                </c:pt>
                <c:pt idx="2">
                  <c:v>80-84</c:v>
                </c:pt>
                <c:pt idx="3">
                  <c:v>85+</c:v>
                </c:pt>
              </c:strCache>
            </c:strRef>
          </c:cat>
          <c:val>
            <c:numRef>
              <c:f>Sheet1!$B$2:$B$5</c:f>
              <c:numCache>
                <c:formatCode>General</c:formatCode>
                <c:ptCount val="4"/>
                <c:pt idx="0">
                  <c:v>2239</c:v>
                </c:pt>
                <c:pt idx="1">
                  <c:v>1667</c:v>
                </c:pt>
                <c:pt idx="2">
                  <c:v>733</c:v>
                </c:pt>
                <c:pt idx="3">
                  <c:v>361</c:v>
                </c:pt>
              </c:numCache>
            </c:numRef>
          </c:val>
          <c:extLst>
            <c:ext xmlns:c16="http://schemas.microsoft.com/office/drawing/2014/chart" uri="{C3380CC4-5D6E-409C-BE32-E72D297353CC}">
              <c16:uniqueId val="{00000000-3283-44F6-AA59-B47E40E7CD2B}"/>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b"/>
      <c:layout/>
      <c:overlay val="0"/>
      <c:spPr>
        <a:solidFill>
          <a:schemeClr val="lt1">
            <a:alpha val="78000"/>
          </a:schemeClr>
        </a:solidFill>
        <a:ln>
          <a:noFill/>
        </a:ln>
        <a:effectLst/>
      </c:spPr>
      <c:txPr>
        <a:bodyPr rot="0" spcFirstLastPara="1" vertOverflow="ellipsis" vert="horz" wrap="square" anchor="ctr" anchorCtr="1"/>
        <a:lstStyle/>
        <a:p>
          <a:pPr>
            <a:defRPr sz="1800" b="0" i="0" u="none" strike="noStrike" kern="1200" baseline="0">
              <a:solidFill>
                <a:schemeClr val="dk1">
                  <a:lumMod val="65000"/>
                  <a:lumOff val="35000"/>
                </a:schemeClr>
              </a:solidFill>
              <a:latin typeface="Arial Narrow" panose="020B0606020202030204" pitchFamily="34" charset="0"/>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8D523F-11B6-426E-B9C6-12DC138B9408}"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AU"/>
        </a:p>
      </dgm:t>
    </dgm:pt>
    <dgm:pt modelId="{15D24D8B-F43E-4CB0-8487-1CEC450E2EDC}">
      <dgm:prSet/>
      <dgm:spPr>
        <a:xfrm>
          <a:off x="1065895" y="543841"/>
          <a:ext cx="2232611" cy="2232611"/>
        </a:xfrm>
        <a:solidFill>
          <a:schemeClr val="accent5">
            <a:lumMod val="60000"/>
            <a:lumOff val="40000"/>
          </a:schemeClr>
        </a:solidFill>
      </dgm:spPr>
      <dgm:t>
        <a:bodyPr/>
        <a:lstStyle/>
        <a:p>
          <a:pPr rtl="0"/>
          <a:r>
            <a:rPr lang="en-AU" dirty="0" smtClean="0">
              <a:solidFill>
                <a:schemeClr val="tx1"/>
              </a:solidFill>
            </a:rPr>
            <a:t>Most commonly used cholesterol-lowering medications</a:t>
          </a:r>
          <a:endParaRPr lang="en-AU" dirty="0">
            <a:solidFill>
              <a:schemeClr val="tx1"/>
            </a:solidFill>
          </a:endParaRPr>
        </a:p>
      </dgm:t>
    </dgm:pt>
    <dgm:pt modelId="{60292BE3-AB66-414D-B670-105F181BD84D}" type="parTrans" cxnId="{CDDBDD3C-625A-4D1F-92EF-2D5E790623A1}">
      <dgm:prSet/>
      <dgm:spPr/>
      <dgm:t>
        <a:bodyPr/>
        <a:lstStyle/>
        <a:p>
          <a:endParaRPr lang="en-AU"/>
        </a:p>
      </dgm:t>
    </dgm:pt>
    <dgm:pt modelId="{DBB603C5-7691-4D2B-B2F9-09D8100FC107}" type="sibTrans" cxnId="{CDDBDD3C-625A-4D1F-92EF-2D5E790623A1}">
      <dgm:prSet/>
      <dgm:spPr/>
      <dgm:t>
        <a:bodyPr/>
        <a:lstStyle/>
        <a:p>
          <a:endParaRPr lang="en-AU"/>
        </a:p>
      </dgm:t>
    </dgm:pt>
    <dgm:pt modelId="{E378A3A1-7B39-4C1E-A3B9-01A14B6FEFDD}">
      <dgm:prSet/>
      <dgm:spPr>
        <a:xfrm>
          <a:off x="3470245" y="543841"/>
          <a:ext cx="2232611" cy="2232611"/>
        </a:xfrm>
        <a:solidFill>
          <a:schemeClr val="accent5">
            <a:lumMod val="60000"/>
            <a:lumOff val="40000"/>
          </a:schemeClr>
        </a:solidFill>
      </dgm:spPr>
      <dgm:t>
        <a:bodyPr/>
        <a:lstStyle/>
        <a:p>
          <a:pPr rtl="0"/>
          <a:r>
            <a:rPr lang="en-AU" dirty="0" smtClean="0">
              <a:solidFill>
                <a:schemeClr val="tx1"/>
              </a:solidFill>
            </a:rPr>
            <a:t>Most frequently dispensed medication</a:t>
          </a:r>
          <a:endParaRPr lang="en-AU" dirty="0">
            <a:solidFill>
              <a:schemeClr val="tx1"/>
            </a:solidFill>
          </a:endParaRPr>
        </a:p>
      </dgm:t>
    </dgm:pt>
    <dgm:pt modelId="{3BAD65D0-46F1-464B-98C9-FCC73DBE05B5}" type="parTrans" cxnId="{496D58FE-7DF5-4331-B271-1CAF65C6C466}">
      <dgm:prSet/>
      <dgm:spPr/>
      <dgm:t>
        <a:bodyPr/>
        <a:lstStyle/>
        <a:p>
          <a:endParaRPr lang="en-AU"/>
        </a:p>
      </dgm:t>
    </dgm:pt>
    <dgm:pt modelId="{5DBC74FE-7DE7-46DE-AF61-8536DF177DD4}" type="sibTrans" cxnId="{496D58FE-7DF5-4331-B271-1CAF65C6C466}">
      <dgm:prSet/>
      <dgm:spPr/>
      <dgm:t>
        <a:bodyPr/>
        <a:lstStyle/>
        <a:p>
          <a:endParaRPr lang="en-AU"/>
        </a:p>
      </dgm:t>
    </dgm:pt>
    <dgm:pt modelId="{0D60E7A2-DFF5-40BC-B0FA-E5D4F2B32AA8}">
      <dgm:prSet/>
      <dgm:spPr>
        <a:xfrm>
          <a:off x="1065895" y="2948191"/>
          <a:ext cx="2232611" cy="2232611"/>
        </a:xfrm>
        <a:solidFill>
          <a:schemeClr val="accent5">
            <a:lumMod val="60000"/>
            <a:lumOff val="40000"/>
          </a:schemeClr>
        </a:solidFill>
      </dgm:spPr>
      <dgm:t>
        <a:bodyPr/>
        <a:lstStyle/>
        <a:p>
          <a:pPr rtl="0"/>
          <a:r>
            <a:rPr lang="en-AU" dirty="0" smtClean="0">
              <a:solidFill>
                <a:schemeClr val="tx1"/>
              </a:solidFill>
            </a:rPr>
            <a:t>Taken by &gt; 2.6 million people</a:t>
          </a:r>
          <a:endParaRPr lang="en-AU" dirty="0">
            <a:solidFill>
              <a:schemeClr val="tx1"/>
            </a:solidFill>
          </a:endParaRPr>
        </a:p>
      </dgm:t>
    </dgm:pt>
    <dgm:pt modelId="{24CFFF45-BEF0-4DB1-94F0-3BD7C2744CDF}" type="parTrans" cxnId="{4FB3C324-89D9-47A8-B703-8C427141EA1F}">
      <dgm:prSet/>
      <dgm:spPr/>
      <dgm:t>
        <a:bodyPr/>
        <a:lstStyle/>
        <a:p>
          <a:endParaRPr lang="en-AU"/>
        </a:p>
      </dgm:t>
    </dgm:pt>
    <dgm:pt modelId="{0B93FD5D-3D85-406C-8004-6F9363133680}" type="sibTrans" cxnId="{4FB3C324-89D9-47A8-B703-8C427141EA1F}">
      <dgm:prSet/>
      <dgm:spPr/>
      <dgm:t>
        <a:bodyPr/>
        <a:lstStyle/>
        <a:p>
          <a:endParaRPr lang="en-AU"/>
        </a:p>
      </dgm:t>
    </dgm:pt>
    <dgm:pt modelId="{90621E11-0C08-4066-8494-19C65F3A19DF}">
      <dgm:prSet/>
      <dgm:spPr>
        <a:xfrm>
          <a:off x="3470245" y="2948191"/>
          <a:ext cx="2232611" cy="2232611"/>
        </a:xfrm>
        <a:solidFill>
          <a:schemeClr val="accent5">
            <a:lumMod val="60000"/>
            <a:lumOff val="40000"/>
          </a:schemeClr>
        </a:solidFill>
      </dgm:spPr>
      <dgm:t>
        <a:bodyPr/>
        <a:lstStyle/>
        <a:p>
          <a:r>
            <a:rPr lang="en-US" dirty="0" smtClean="0">
              <a:solidFill>
                <a:schemeClr val="tx1"/>
              </a:solidFill>
            </a:rPr>
            <a:t>1/3 people 70+ already on statin therapy</a:t>
          </a:r>
          <a:endParaRPr lang="en-AU" dirty="0">
            <a:solidFill>
              <a:schemeClr val="tx1"/>
            </a:solidFill>
          </a:endParaRPr>
        </a:p>
      </dgm:t>
    </dgm:pt>
    <dgm:pt modelId="{4F373BDB-5477-4EE6-8A37-5159DC2B9F96}" type="parTrans" cxnId="{6CC80502-A0D2-4EF9-918D-C5D9457D2008}">
      <dgm:prSet/>
      <dgm:spPr/>
      <dgm:t>
        <a:bodyPr/>
        <a:lstStyle/>
        <a:p>
          <a:endParaRPr lang="en-AU"/>
        </a:p>
      </dgm:t>
    </dgm:pt>
    <dgm:pt modelId="{996C5B8A-10C9-441A-8522-AAF331584FB3}" type="sibTrans" cxnId="{6CC80502-A0D2-4EF9-918D-C5D9457D2008}">
      <dgm:prSet/>
      <dgm:spPr/>
      <dgm:t>
        <a:bodyPr/>
        <a:lstStyle/>
        <a:p>
          <a:endParaRPr lang="en-AU"/>
        </a:p>
      </dgm:t>
    </dgm:pt>
    <dgm:pt modelId="{E227D0B5-D21C-4E72-BA87-61F24D8D159E}">
      <dgm:prSet/>
      <dgm:spPr/>
      <dgm:t>
        <a:bodyPr/>
        <a:lstStyle/>
        <a:p>
          <a:endParaRPr lang="en-AU"/>
        </a:p>
      </dgm:t>
    </dgm:pt>
    <dgm:pt modelId="{D100EDBC-67F0-41BF-9117-DFB119BB2FAC}" type="parTrans" cxnId="{C991B3E7-EA8E-4D3B-BDE1-C1B27B81A9E3}">
      <dgm:prSet/>
      <dgm:spPr/>
      <dgm:t>
        <a:bodyPr/>
        <a:lstStyle/>
        <a:p>
          <a:endParaRPr lang="en-AU"/>
        </a:p>
      </dgm:t>
    </dgm:pt>
    <dgm:pt modelId="{6342B078-2B74-4DCE-A957-55C9E7BBB087}" type="sibTrans" cxnId="{C991B3E7-EA8E-4D3B-BDE1-C1B27B81A9E3}">
      <dgm:prSet/>
      <dgm:spPr/>
      <dgm:t>
        <a:bodyPr/>
        <a:lstStyle/>
        <a:p>
          <a:endParaRPr lang="en-AU"/>
        </a:p>
      </dgm:t>
    </dgm:pt>
    <dgm:pt modelId="{1220C668-A2D3-4626-A052-170F8DA3DF16}" type="pres">
      <dgm:prSet presAssocID="{B38D523F-11B6-426E-B9C6-12DC138B9408}" presName="matrix" presStyleCnt="0">
        <dgm:presLayoutVars>
          <dgm:chMax val="1"/>
          <dgm:dir/>
          <dgm:resizeHandles val="exact"/>
        </dgm:presLayoutVars>
      </dgm:prSet>
      <dgm:spPr/>
      <dgm:t>
        <a:bodyPr/>
        <a:lstStyle/>
        <a:p>
          <a:endParaRPr lang="en-AU"/>
        </a:p>
      </dgm:t>
    </dgm:pt>
    <dgm:pt modelId="{F4AA2C41-1972-4CC0-BDB7-3A1678FCA7A8}" type="pres">
      <dgm:prSet presAssocID="{B38D523F-11B6-426E-B9C6-12DC138B9408}" presName="diamond" presStyleLbl="bgShp" presStyleIdx="0" presStyleCnt="1"/>
      <dgm:spPr>
        <a:xfrm>
          <a:off x="522054" y="0"/>
          <a:ext cx="5724643" cy="5724643"/>
        </a:xfrm>
        <a:solidFill>
          <a:schemeClr val="accent5">
            <a:lumMod val="75000"/>
          </a:schemeClr>
        </a:solidFill>
      </dgm:spPr>
      <dgm:t>
        <a:bodyPr/>
        <a:lstStyle/>
        <a:p>
          <a:endParaRPr lang="en-AU"/>
        </a:p>
      </dgm:t>
    </dgm:pt>
    <dgm:pt modelId="{D661C93B-E75D-4567-B43C-9A78A78D6C80}" type="pres">
      <dgm:prSet presAssocID="{B38D523F-11B6-426E-B9C6-12DC138B9408}" presName="quad1" presStyleLbl="node1" presStyleIdx="0" presStyleCnt="4">
        <dgm:presLayoutVars>
          <dgm:chMax val="0"/>
          <dgm:chPref val="0"/>
          <dgm:bulletEnabled val="1"/>
        </dgm:presLayoutVars>
      </dgm:prSet>
      <dgm:spPr>
        <a:prstGeom prst="roundRect">
          <a:avLst/>
        </a:prstGeom>
      </dgm:spPr>
      <dgm:t>
        <a:bodyPr/>
        <a:lstStyle/>
        <a:p>
          <a:endParaRPr lang="en-AU"/>
        </a:p>
      </dgm:t>
    </dgm:pt>
    <dgm:pt modelId="{2964356D-D2F5-44DE-89AD-0D886CE7453C}" type="pres">
      <dgm:prSet presAssocID="{B38D523F-11B6-426E-B9C6-12DC138B9408}" presName="quad2" presStyleLbl="node1" presStyleIdx="1" presStyleCnt="4">
        <dgm:presLayoutVars>
          <dgm:chMax val="0"/>
          <dgm:chPref val="0"/>
          <dgm:bulletEnabled val="1"/>
        </dgm:presLayoutVars>
      </dgm:prSet>
      <dgm:spPr>
        <a:prstGeom prst="roundRect">
          <a:avLst/>
        </a:prstGeom>
      </dgm:spPr>
      <dgm:t>
        <a:bodyPr/>
        <a:lstStyle/>
        <a:p>
          <a:endParaRPr lang="en-AU"/>
        </a:p>
      </dgm:t>
    </dgm:pt>
    <dgm:pt modelId="{908C984F-6935-47CE-9436-3B6259DF02F6}" type="pres">
      <dgm:prSet presAssocID="{B38D523F-11B6-426E-B9C6-12DC138B9408}" presName="quad3" presStyleLbl="node1" presStyleIdx="2" presStyleCnt="4">
        <dgm:presLayoutVars>
          <dgm:chMax val="0"/>
          <dgm:chPref val="0"/>
          <dgm:bulletEnabled val="1"/>
        </dgm:presLayoutVars>
      </dgm:prSet>
      <dgm:spPr>
        <a:prstGeom prst="roundRect">
          <a:avLst/>
        </a:prstGeom>
      </dgm:spPr>
      <dgm:t>
        <a:bodyPr/>
        <a:lstStyle/>
        <a:p>
          <a:endParaRPr lang="en-AU"/>
        </a:p>
      </dgm:t>
    </dgm:pt>
    <dgm:pt modelId="{8925E810-EEE6-4427-8328-FFDF80FEC02F}" type="pres">
      <dgm:prSet presAssocID="{B38D523F-11B6-426E-B9C6-12DC138B9408}" presName="quad4" presStyleLbl="node1" presStyleIdx="3" presStyleCnt="4">
        <dgm:presLayoutVars>
          <dgm:chMax val="0"/>
          <dgm:chPref val="0"/>
          <dgm:bulletEnabled val="1"/>
        </dgm:presLayoutVars>
      </dgm:prSet>
      <dgm:spPr>
        <a:prstGeom prst="roundRect">
          <a:avLst/>
        </a:prstGeom>
      </dgm:spPr>
      <dgm:t>
        <a:bodyPr/>
        <a:lstStyle/>
        <a:p>
          <a:endParaRPr lang="en-AU"/>
        </a:p>
      </dgm:t>
    </dgm:pt>
  </dgm:ptLst>
  <dgm:cxnLst>
    <dgm:cxn modelId="{A88EE31A-B076-41E9-B53B-1EC065D3E32B}" type="presOf" srcId="{0D60E7A2-DFF5-40BC-B0FA-E5D4F2B32AA8}" destId="{908C984F-6935-47CE-9436-3B6259DF02F6}" srcOrd="0" destOrd="0" presId="urn:microsoft.com/office/officeart/2005/8/layout/matrix3"/>
    <dgm:cxn modelId="{6CC80502-A0D2-4EF9-918D-C5D9457D2008}" srcId="{B38D523F-11B6-426E-B9C6-12DC138B9408}" destId="{90621E11-0C08-4066-8494-19C65F3A19DF}" srcOrd="3" destOrd="0" parTransId="{4F373BDB-5477-4EE6-8A37-5159DC2B9F96}" sibTransId="{996C5B8A-10C9-441A-8522-AAF331584FB3}"/>
    <dgm:cxn modelId="{CDDBDD3C-625A-4D1F-92EF-2D5E790623A1}" srcId="{B38D523F-11B6-426E-B9C6-12DC138B9408}" destId="{15D24D8B-F43E-4CB0-8487-1CEC450E2EDC}" srcOrd="0" destOrd="0" parTransId="{60292BE3-AB66-414D-B670-105F181BD84D}" sibTransId="{DBB603C5-7691-4D2B-B2F9-09D8100FC107}"/>
    <dgm:cxn modelId="{61D1DC97-F899-4F79-BF7E-A3663CC6D850}" type="presOf" srcId="{E378A3A1-7B39-4C1E-A3B9-01A14B6FEFDD}" destId="{2964356D-D2F5-44DE-89AD-0D886CE7453C}" srcOrd="0" destOrd="0" presId="urn:microsoft.com/office/officeart/2005/8/layout/matrix3"/>
    <dgm:cxn modelId="{4FB3C324-89D9-47A8-B703-8C427141EA1F}" srcId="{B38D523F-11B6-426E-B9C6-12DC138B9408}" destId="{0D60E7A2-DFF5-40BC-B0FA-E5D4F2B32AA8}" srcOrd="2" destOrd="0" parTransId="{24CFFF45-BEF0-4DB1-94F0-3BD7C2744CDF}" sibTransId="{0B93FD5D-3D85-406C-8004-6F9363133680}"/>
    <dgm:cxn modelId="{9688B72A-C940-41E8-A417-2D1FF1EEBA30}" type="presOf" srcId="{15D24D8B-F43E-4CB0-8487-1CEC450E2EDC}" destId="{D661C93B-E75D-4567-B43C-9A78A78D6C80}" srcOrd="0" destOrd="0" presId="urn:microsoft.com/office/officeart/2005/8/layout/matrix3"/>
    <dgm:cxn modelId="{C991B3E7-EA8E-4D3B-BDE1-C1B27B81A9E3}" srcId="{B38D523F-11B6-426E-B9C6-12DC138B9408}" destId="{E227D0B5-D21C-4E72-BA87-61F24D8D159E}" srcOrd="4" destOrd="0" parTransId="{D100EDBC-67F0-41BF-9117-DFB119BB2FAC}" sibTransId="{6342B078-2B74-4DCE-A957-55C9E7BBB087}"/>
    <dgm:cxn modelId="{BC13078F-5DF9-4D21-A0FC-C750CBBCDE1A}" type="presOf" srcId="{B38D523F-11B6-426E-B9C6-12DC138B9408}" destId="{1220C668-A2D3-4626-A052-170F8DA3DF16}" srcOrd="0" destOrd="0" presId="urn:microsoft.com/office/officeart/2005/8/layout/matrix3"/>
    <dgm:cxn modelId="{8AB7E7FC-BFE3-4C91-87C3-60C4358F2AE5}" type="presOf" srcId="{90621E11-0C08-4066-8494-19C65F3A19DF}" destId="{8925E810-EEE6-4427-8328-FFDF80FEC02F}" srcOrd="0" destOrd="0" presId="urn:microsoft.com/office/officeart/2005/8/layout/matrix3"/>
    <dgm:cxn modelId="{496D58FE-7DF5-4331-B271-1CAF65C6C466}" srcId="{B38D523F-11B6-426E-B9C6-12DC138B9408}" destId="{E378A3A1-7B39-4C1E-A3B9-01A14B6FEFDD}" srcOrd="1" destOrd="0" parTransId="{3BAD65D0-46F1-464B-98C9-FCC73DBE05B5}" sibTransId="{5DBC74FE-7DE7-46DE-AF61-8536DF177DD4}"/>
    <dgm:cxn modelId="{13BE0B39-F7F8-4EC4-81A3-9D534EBC53D9}" type="presParOf" srcId="{1220C668-A2D3-4626-A052-170F8DA3DF16}" destId="{F4AA2C41-1972-4CC0-BDB7-3A1678FCA7A8}" srcOrd="0" destOrd="0" presId="urn:microsoft.com/office/officeart/2005/8/layout/matrix3"/>
    <dgm:cxn modelId="{6D878231-5C79-4A54-9E5A-7EB0E1CA3003}" type="presParOf" srcId="{1220C668-A2D3-4626-A052-170F8DA3DF16}" destId="{D661C93B-E75D-4567-B43C-9A78A78D6C80}" srcOrd="1" destOrd="0" presId="urn:microsoft.com/office/officeart/2005/8/layout/matrix3"/>
    <dgm:cxn modelId="{A12B723C-69DB-4FD6-B46C-CF36864F60B1}" type="presParOf" srcId="{1220C668-A2D3-4626-A052-170F8DA3DF16}" destId="{2964356D-D2F5-44DE-89AD-0D886CE7453C}" srcOrd="2" destOrd="0" presId="urn:microsoft.com/office/officeart/2005/8/layout/matrix3"/>
    <dgm:cxn modelId="{E5CDAF81-65FE-4492-AE61-2BFC73A34F20}" type="presParOf" srcId="{1220C668-A2D3-4626-A052-170F8DA3DF16}" destId="{908C984F-6935-47CE-9436-3B6259DF02F6}" srcOrd="3" destOrd="0" presId="urn:microsoft.com/office/officeart/2005/8/layout/matrix3"/>
    <dgm:cxn modelId="{CA64CC75-9FA9-48ED-BD7A-3A9B721060AA}" type="presParOf" srcId="{1220C668-A2D3-4626-A052-170F8DA3DF16}" destId="{8925E810-EEE6-4427-8328-FFDF80FEC02F}"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4EA3A53D-8E1F-4645-94A2-EECC08F421FB}" type="doc">
      <dgm:prSet loTypeId="urn:microsoft.com/office/officeart/2005/8/layout/hList1" loCatId="list" qsTypeId="urn:microsoft.com/office/officeart/2005/8/quickstyle/simple1" qsCatId="simple" csTypeId="urn:microsoft.com/office/officeart/2005/8/colors/accent1_5" csCatId="accent1" phldr="1"/>
      <dgm:spPr/>
      <dgm:t>
        <a:bodyPr/>
        <a:lstStyle/>
        <a:p>
          <a:endParaRPr lang="en-AU"/>
        </a:p>
      </dgm:t>
    </dgm:pt>
    <dgm:pt modelId="{23C69FF9-595C-429F-A9DD-68FD207ED764}">
      <dgm:prSet/>
      <dgm:spPr>
        <a:solidFill>
          <a:schemeClr val="accent5">
            <a:lumMod val="75000"/>
            <a:alpha val="90000"/>
          </a:schemeClr>
        </a:solidFill>
      </dgm:spPr>
      <dgm:t>
        <a:bodyPr/>
        <a:lstStyle/>
        <a:p>
          <a:pPr rtl="0"/>
          <a:r>
            <a:rPr lang="en-AU" b="1" dirty="0" smtClean="0">
              <a:latin typeface="Arial Narrow" panose="020B0606020202030204" pitchFamily="34" charset="0"/>
            </a:rPr>
            <a:t>STAREE will tell us:</a:t>
          </a:r>
          <a:endParaRPr lang="en-AU" dirty="0">
            <a:latin typeface="Arial Narrow" panose="020B0606020202030204" pitchFamily="34" charset="0"/>
          </a:endParaRPr>
        </a:p>
      </dgm:t>
    </dgm:pt>
    <dgm:pt modelId="{FF08D3DC-63A3-4F57-951C-9DA080FE3696}" type="sibTrans" cxnId="{35C0C3EF-6419-4B43-953C-1855A43FA6D3}">
      <dgm:prSet/>
      <dgm:spPr/>
      <dgm:t>
        <a:bodyPr/>
        <a:lstStyle/>
        <a:p>
          <a:endParaRPr lang="en-AU"/>
        </a:p>
      </dgm:t>
    </dgm:pt>
    <dgm:pt modelId="{E880B921-D93D-4154-9C80-536735C69719}" type="parTrans" cxnId="{35C0C3EF-6419-4B43-953C-1855A43FA6D3}">
      <dgm:prSet/>
      <dgm:spPr/>
      <dgm:t>
        <a:bodyPr/>
        <a:lstStyle/>
        <a:p>
          <a:endParaRPr lang="en-AU"/>
        </a:p>
      </dgm:t>
    </dgm:pt>
    <dgm:pt modelId="{7D92ED5B-0A82-4184-8B07-9759F4FC2749}">
      <dgm:prSet/>
      <dgm:spPr>
        <a:solidFill>
          <a:schemeClr val="accent5">
            <a:lumMod val="75000"/>
            <a:alpha val="90000"/>
          </a:schemeClr>
        </a:solidFill>
        <a:ln>
          <a:solidFill>
            <a:schemeClr val="bg1">
              <a:alpha val="90000"/>
            </a:schemeClr>
          </a:solidFill>
        </a:ln>
      </dgm:spPr>
      <dgm:t>
        <a:bodyPr/>
        <a:lstStyle/>
        <a:p>
          <a:pPr rtl="0"/>
          <a:r>
            <a:rPr lang="en-AU" dirty="0" smtClean="0">
              <a:latin typeface="Arial Narrow" panose="020B0606020202030204" pitchFamily="34" charset="0"/>
            </a:rPr>
            <a:t>Benefits vs Risks</a:t>
          </a:r>
          <a:endParaRPr lang="en-AU" dirty="0">
            <a:latin typeface="Arial Narrow" panose="020B0606020202030204" pitchFamily="34" charset="0"/>
          </a:endParaRPr>
        </a:p>
      </dgm:t>
    </dgm:pt>
    <dgm:pt modelId="{5B43DC37-F2E1-4163-8B5A-1101A44C607B}" type="parTrans" cxnId="{5BE653E8-BD77-4BAA-BC28-7364FC22BC9B}">
      <dgm:prSet/>
      <dgm:spPr/>
      <dgm:t>
        <a:bodyPr/>
        <a:lstStyle/>
        <a:p>
          <a:endParaRPr lang="en-US"/>
        </a:p>
      </dgm:t>
    </dgm:pt>
    <dgm:pt modelId="{01FF545D-E1E5-4DE9-82BD-18BB59240014}" type="sibTrans" cxnId="{5BE653E8-BD77-4BAA-BC28-7364FC22BC9B}">
      <dgm:prSet/>
      <dgm:spPr/>
      <dgm:t>
        <a:bodyPr/>
        <a:lstStyle/>
        <a:p>
          <a:endParaRPr lang="en-US"/>
        </a:p>
      </dgm:t>
    </dgm:pt>
    <dgm:pt modelId="{F875C95E-9F04-4B3D-8E74-EAF547AF6CC0}" type="pres">
      <dgm:prSet presAssocID="{4EA3A53D-8E1F-4645-94A2-EECC08F421FB}" presName="Name0" presStyleCnt="0">
        <dgm:presLayoutVars>
          <dgm:dir/>
          <dgm:animLvl val="lvl"/>
          <dgm:resizeHandles val="exact"/>
        </dgm:presLayoutVars>
      </dgm:prSet>
      <dgm:spPr/>
      <dgm:t>
        <a:bodyPr/>
        <a:lstStyle/>
        <a:p>
          <a:endParaRPr lang="en-US"/>
        </a:p>
      </dgm:t>
    </dgm:pt>
    <dgm:pt modelId="{E95E0C66-C6DE-4E77-9A1C-41093A4814A8}" type="pres">
      <dgm:prSet presAssocID="{23C69FF9-595C-429F-A9DD-68FD207ED764}" presName="composite" presStyleCnt="0"/>
      <dgm:spPr/>
    </dgm:pt>
    <dgm:pt modelId="{AA3BAA26-E5F1-471C-B65D-A6CDC75FD188}" type="pres">
      <dgm:prSet presAssocID="{23C69FF9-595C-429F-A9DD-68FD207ED764}" presName="parTx" presStyleLbl="alignNode1" presStyleIdx="0" presStyleCnt="1" custScaleY="55824" custLinFactNeighborX="-1010" custLinFactNeighborY="-70018">
        <dgm:presLayoutVars>
          <dgm:chMax val="0"/>
          <dgm:chPref val="0"/>
          <dgm:bulletEnabled val="1"/>
        </dgm:presLayoutVars>
      </dgm:prSet>
      <dgm:spPr/>
      <dgm:t>
        <a:bodyPr/>
        <a:lstStyle/>
        <a:p>
          <a:endParaRPr lang="en-AU"/>
        </a:p>
      </dgm:t>
    </dgm:pt>
    <dgm:pt modelId="{E83E6CC7-C51E-4F9C-9C85-4A75189DCCD8}" type="pres">
      <dgm:prSet presAssocID="{23C69FF9-595C-429F-A9DD-68FD207ED764}" presName="desTx" presStyleLbl="alignAccFollowNode1" presStyleIdx="0" presStyleCnt="1" custScaleY="49080" custLinFactNeighborX="0" custLinFactNeighborY="-54966">
        <dgm:presLayoutVars>
          <dgm:bulletEnabled val="1"/>
        </dgm:presLayoutVars>
      </dgm:prSet>
      <dgm:spPr>
        <a:solidFill>
          <a:schemeClr val="bg1">
            <a:alpha val="90000"/>
          </a:schemeClr>
        </a:solidFill>
      </dgm:spPr>
      <dgm:t>
        <a:bodyPr/>
        <a:lstStyle/>
        <a:p>
          <a:endParaRPr lang="en-US"/>
        </a:p>
      </dgm:t>
    </dgm:pt>
  </dgm:ptLst>
  <dgm:cxnLst>
    <dgm:cxn modelId="{35C0C3EF-6419-4B43-953C-1855A43FA6D3}" srcId="{4EA3A53D-8E1F-4645-94A2-EECC08F421FB}" destId="{23C69FF9-595C-429F-A9DD-68FD207ED764}" srcOrd="0" destOrd="0" parTransId="{E880B921-D93D-4154-9C80-536735C69719}" sibTransId="{FF08D3DC-63A3-4F57-951C-9DA080FE3696}"/>
    <dgm:cxn modelId="{8C0FB28C-A899-4EF5-B440-3196FA16AE1D}" type="presOf" srcId="{23C69FF9-595C-429F-A9DD-68FD207ED764}" destId="{AA3BAA26-E5F1-471C-B65D-A6CDC75FD188}" srcOrd="0" destOrd="0" presId="urn:microsoft.com/office/officeart/2005/8/layout/hList1"/>
    <dgm:cxn modelId="{5BE653E8-BD77-4BAA-BC28-7364FC22BC9B}" srcId="{23C69FF9-595C-429F-A9DD-68FD207ED764}" destId="{7D92ED5B-0A82-4184-8B07-9759F4FC2749}" srcOrd="0" destOrd="0" parTransId="{5B43DC37-F2E1-4163-8B5A-1101A44C607B}" sibTransId="{01FF545D-E1E5-4DE9-82BD-18BB59240014}"/>
    <dgm:cxn modelId="{71261973-656C-410B-9089-AC1FEA7E82E0}" type="presOf" srcId="{4EA3A53D-8E1F-4645-94A2-EECC08F421FB}" destId="{F875C95E-9F04-4B3D-8E74-EAF547AF6CC0}" srcOrd="0" destOrd="0" presId="urn:microsoft.com/office/officeart/2005/8/layout/hList1"/>
    <dgm:cxn modelId="{934CD3B2-672D-4030-A16F-47FAFE19A150}" type="presOf" srcId="{7D92ED5B-0A82-4184-8B07-9759F4FC2749}" destId="{E83E6CC7-C51E-4F9C-9C85-4A75189DCCD8}" srcOrd="0" destOrd="0" presId="urn:microsoft.com/office/officeart/2005/8/layout/hList1"/>
    <dgm:cxn modelId="{7D145360-2D4B-40C6-B35B-1B4E107EF6DB}" type="presParOf" srcId="{F875C95E-9F04-4B3D-8E74-EAF547AF6CC0}" destId="{E95E0C66-C6DE-4E77-9A1C-41093A4814A8}" srcOrd="0" destOrd="0" presId="urn:microsoft.com/office/officeart/2005/8/layout/hList1"/>
    <dgm:cxn modelId="{6F846D3D-287F-4905-B3B0-89352B85833F}" type="presParOf" srcId="{E95E0C66-C6DE-4E77-9A1C-41093A4814A8}" destId="{AA3BAA26-E5F1-471C-B65D-A6CDC75FD188}" srcOrd="0" destOrd="0" presId="urn:microsoft.com/office/officeart/2005/8/layout/hList1"/>
    <dgm:cxn modelId="{0EC854F3-2DEA-4585-8426-253F20ABC436}" type="presParOf" srcId="{E95E0C66-C6DE-4E77-9A1C-41093A4814A8}" destId="{E83E6CC7-C51E-4F9C-9C85-4A75189DCCD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6AD5A3-5054-4CFF-92F7-78044E95E17E}" type="doc">
      <dgm:prSet loTypeId="urn:microsoft.com/office/officeart/2005/8/layout/arrow2" loCatId="process" qsTypeId="urn:microsoft.com/office/officeart/2005/8/quickstyle/simple1" qsCatId="simple" csTypeId="urn:microsoft.com/office/officeart/2005/8/colors/accent1_2" csCatId="accent1" phldr="1"/>
      <dgm:spPr/>
    </dgm:pt>
    <dgm:pt modelId="{845B47DB-8A26-4C97-BE95-E3AE51284E98}">
      <dgm:prSet phldrT="[Text]" custT="1"/>
      <dgm:spPr/>
      <dgm:t>
        <a:bodyPr/>
        <a:lstStyle/>
        <a:p>
          <a:r>
            <a:rPr lang="en-AU" sz="2000" dirty="0" smtClean="0">
              <a:latin typeface="Arial Narrow" panose="020B0606020202030204" pitchFamily="34" charset="0"/>
            </a:rPr>
            <a:t>Assessed and randomised</a:t>
          </a:r>
          <a:endParaRPr lang="en-AU" sz="2000" dirty="0">
            <a:latin typeface="Arial Narrow" panose="020B0606020202030204" pitchFamily="34" charset="0"/>
          </a:endParaRPr>
        </a:p>
      </dgm:t>
    </dgm:pt>
    <dgm:pt modelId="{A3E6506B-ACA0-436A-AC41-827F30E7B22C}" type="parTrans" cxnId="{0DC844AA-8288-4FBC-A75C-8D5CEBE980C5}">
      <dgm:prSet/>
      <dgm:spPr/>
      <dgm:t>
        <a:bodyPr/>
        <a:lstStyle/>
        <a:p>
          <a:endParaRPr lang="en-AU"/>
        </a:p>
      </dgm:t>
    </dgm:pt>
    <dgm:pt modelId="{F6E1EFE2-6709-4495-AEDB-38E5F09339A2}" type="sibTrans" cxnId="{0DC844AA-8288-4FBC-A75C-8D5CEBE980C5}">
      <dgm:prSet/>
      <dgm:spPr/>
      <dgm:t>
        <a:bodyPr/>
        <a:lstStyle/>
        <a:p>
          <a:endParaRPr lang="en-AU"/>
        </a:p>
      </dgm:t>
    </dgm:pt>
    <dgm:pt modelId="{5BC34FCA-9331-4A9C-AEC8-D67556FFFA62}">
      <dgm:prSet phldrT="[Text]" custT="1"/>
      <dgm:spPr/>
      <dgm:t>
        <a:bodyPr/>
        <a:lstStyle/>
        <a:p>
          <a:r>
            <a:rPr lang="en-AU" sz="2000" dirty="0" smtClean="0">
              <a:latin typeface="Arial Narrow" panose="020B0606020202030204" pitchFamily="34" charset="0"/>
            </a:rPr>
            <a:t>Annual visit</a:t>
          </a:r>
          <a:endParaRPr lang="en-AU" sz="2000" dirty="0">
            <a:latin typeface="Arial Narrow" panose="020B0606020202030204" pitchFamily="34" charset="0"/>
          </a:endParaRPr>
        </a:p>
      </dgm:t>
    </dgm:pt>
    <dgm:pt modelId="{CACCB2D1-E5F7-4404-BCE8-FC1863F04D7D}" type="parTrans" cxnId="{8248FDB8-9B00-4420-B9C5-4922C18CCA63}">
      <dgm:prSet/>
      <dgm:spPr/>
      <dgm:t>
        <a:bodyPr/>
        <a:lstStyle/>
        <a:p>
          <a:endParaRPr lang="en-AU"/>
        </a:p>
      </dgm:t>
    </dgm:pt>
    <dgm:pt modelId="{9423FA41-80E9-4665-ABDF-4D47D066AF17}" type="sibTrans" cxnId="{8248FDB8-9B00-4420-B9C5-4922C18CCA63}">
      <dgm:prSet/>
      <dgm:spPr/>
      <dgm:t>
        <a:bodyPr/>
        <a:lstStyle/>
        <a:p>
          <a:endParaRPr lang="en-AU"/>
        </a:p>
      </dgm:t>
    </dgm:pt>
    <dgm:pt modelId="{5111369D-ECE2-4063-A191-647703DBA6D7}">
      <dgm:prSet phldrT="[Text]" custT="1"/>
      <dgm:spPr/>
      <dgm:t>
        <a:bodyPr/>
        <a:lstStyle/>
        <a:p>
          <a:r>
            <a:rPr lang="en-AU" sz="2000" dirty="0" smtClean="0">
              <a:latin typeface="Arial Narrow" panose="020B0606020202030204" pitchFamily="34" charset="0"/>
            </a:rPr>
            <a:t>6 month phone call</a:t>
          </a:r>
          <a:endParaRPr lang="en-AU" sz="2000" dirty="0">
            <a:latin typeface="Arial Narrow" panose="020B0606020202030204" pitchFamily="34" charset="0"/>
          </a:endParaRPr>
        </a:p>
      </dgm:t>
    </dgm:pt>
    <dgm:pt modelId="{BB7E40F5-14B0-41E2-9BDF-8EC78EAFC86B}" type="parTrans" cxnId="{9E72D6D1-3785-4708-96B1-195D901D97AA}">
      <dgm:prSet/>
      <dgm:spPr/>
      <dgm:t>
        <a:bodyPr/>
        <a:lstStyle/>
        <a:p>
          <a:endParaRPr lang="en-AU"/>
        </a:p>
      </dgm:t>
    </dgm:pt>
    <dgm:pt modelId="{158C269C-06A8-498A-B21C-852EA674E36D}" type="sibTrans" cxnId="{9E72D6D1-3785-4708-96B1-195D901D97AA}">
      <dgm:prSet/>
      <dgm:spPr/>
      <dgm:t>
        <a:bodyPr/>
        <a:lstStyle/>
        <a:p>
          <a:endParaRPr lang="en-AU"/>
        </a:p>
      </dgm:t>
    </dgm:pt>
    <dgm:pt modelId="{78AC5144-D0E3-4453-88ED-B6A7EF8FD33B}">
      <dgm:prSet phldrT="[Text]" custT="1"/>
      <dgm:spPr/>
      <dgm:t>
        <a:bodyPr/>
        <a:lstStyle/>
        <a:p>
          <a:r>
            <a:rPr lang="en-AU" sz="2000" dirty="0" smtClean="0">
              <a:latin typeface="Arial Narrow" panose="020B0606020202030204" pitchFamily="34" charset="0"/>
            </a:rPr>
            <a:t>6 month phone call</a:t>
          </a:r>
          <a:endParaRPr lang="en-AU" sz="2000" dirty="0">
            <a:latin typeface="Arial Narrow" panose="020B0606020202030204" pitchFamily="34" charset="0"/>
          </a:endParaRPr>
        </a:p>
      </dgm:t>
    </dgm:pt>
    <dgm:pt modelId="{F1E16556-F26A-458E-9617-E9FC60E48FAF}" type="parTrans" cxnId="{DECF2531-2092-4273-8566-F70541B6DAA4}">
      <dgm:prSet/>
      <dgm:spPr/>
      <dgm:t>
        <a:bodyPr/>
        <a:lstStyle/>
        <a:p>
          <a:endParaRPr lang="en-AU"/>
        </a:p>
      </dgm:t>
    </dgm:pt>
    <dgm:pt modelId="{F0B54122-E5C5-48F0-A21B-C4C2BF7CA758}" type="sibTrans" cxnId="{DECF2531-2092-4273-8566-F70541B6DAA4}">
      <dgm:prSet/>
      <dgm:spPr/>
      <dgm:t>
        <a:bodyPr/>
        <a:lstStyle/>
        <a:p>
          <a:endParaRPr lang="en-AU"/>
        </a:p>
      </dgm:t>
    </dgm:pt>
    <dgm:pt modelId="{8A69BBE8-0F6C-42BF-B48F-D6EA9CC2FCC9}">
      <dgm:prSet phldrT="[Text]" custT="1"/>
      <dgm:spPr/>
      <dgm:t>
        <a:bodyPr/>
        <a:lstStyle/>
        <a:p>
          <a:r>
            <a:rPr lang="en-AU" sz="2000" dirty="0" smtClean="0">
              <a:latin typeface="Arial Narrow" panose="020B0606020202030204" pitchFamily="34" charset="0"/>
            </a:rPr>
            <a:t>Annual visit 2</a:t>
          </a:r>
          <a:endParaRPr lang="en-AU" sz="2000" dirty="0">
            <a:latin typeface="Arial Narrow" panose="020B0606020202030204" pitchFamily="34" charset="0"/>
          </a:endParaRPr>
        </a:p>
      </dgm:t>
    </dgm:pt>
    <dgm:pt modelId="{51B5F022-C100-4881-ABDB-000CA2934B97}" type="parTrans" cxnId="{DE11F6D3-883C-43C6-9957-29F000136EDE}">
      <dgm:prSet/>
      <dgm:spPr/>
      <dgm:t>
        <a:bodyPr/>
        <a:lstStyle/>
        <a:p>
          <a:endParaRPr lang="en-AU"/>
        </a:p>
      </dgm:t>
    </dgm:pt>
    <dgm:pt modelId="{6DB51095-D8F8-43A9-AB9D-C35287E0227E}" type="sibTrans" cxnId="{DE11F6D3-883C-43C6-9957-29F000136EDE}">
      <dgm:prSet/>
      <dgm:spPr/>
      <dgm:t>
        <a:bodyPr/>
        <a:lstStyle/>
        <a:p>
          <a:endParaRPr lang="en-AU"/>
        </a:p>
      </dgm:t>
    </dgm:pt>
    <dgm:pt modelId="{CACA429F-2D9B-4591-BDF6-FED0E23CEA57}">
      <dgm:prSet phldrT="[Text]"/>
      <dgm:spPr/>
      <dgm:t>
        <a:bodyPr/>
        <a:lstStyle/>
        <a:p>
          <a:endParaRPr lang="en-AU" dirty="0"/>
        </a:p>
      </dgm:t>
    </dgm:pt>
    <dgm:pt modelId="{BE680B46-8D42-4376-8466-EE46DCFF50E6}" type="parTrans" cxnId="{98EE5BFD-41E8-4713-BB69-FBAB383F70CF}">
      <dgm:prSet/>
      <dgm:spPr/>
      <dgm:t>
        <a:bodyPr/>
        <a:lstStyle/>
        <a:p>
          <a:endParaRPr lang="en-AU"/>
        </a:p>
      </dgm:t>
    </dgm:pt>
    <dgm:pt modelId="{71AC68BD-E6F3-4FB1-845E-591D249C0764}" type="sibTrans" cxnId="{98EE5BFD-41E8-4713-BB69-FBAB383F70CF}">
      <dgm:prSet/>
      <dgm:spPr/>
      <dgm:t>
        <a:bodyPr/>
        <a:lstStyle/>
        <a:p>
          <a:endParaRPr lang="en-AU"/>
        </a:p>
      </dgm:t>
    </dgm:pt>
    <dgm:pt modelId="{B76FEC50-828F-4C7C-A230-8132989C9097}" type="pres">
      <dgm:prSet presAssocID="{0F6AD5A3-5054-4CFF-92F7-78044E95E17E}" presName="arrowDiagram" presStyleCnt="0">
        <dgm:presLayoutVars>
          <dgm:chMax val="5"/>
          <dgm:dir/>
          <dgm:resizeHandles val="exact"/>
        </dgm:presLayoutVars>
      </dgm:prSet>
      <dgm:spPr/>
    </dgm:pt>
    <dgm:pt modelId="{DCB3FFFB-D543-4122-B349-ECB98F2BFCE4}" type="pres">
      <dgm:prSet presAssocID="{0F6AD5A3-5054-4CFF-92F7-78044E95E17E}" presName="arrow" presStyleLbl="bgShp" presStyleIdx="0" presStyleCnt="1" custLinFactNeighborX="-2843" custLinFactNeighborY="-396"/>
      <dgm:spPr/>
    </dgm:pt>
    <dgm:pt modelId="{76CA18A3-BFD0-4F74-ADC5-59071CDD0B03}" type="pres">
      <dgm:prSet presAssocID="{0F6AD5A3-5054-4CFF-92F7-78044E95E17E}" presName="arrowDiagram5" presStyleCnt="0"/>
      <dgm:spPr/>
    </dgm:pt>
    <dgm:pt modelId="{B6EA2527-CEA5-4F5C-B1EF-7822A5FE3BC6}" type="pres">
      <dgm:prSet presAssocID="{845B47DB-8A26-4C97-BE95-E3AE51284E98}" presName="bullet5a" presStyleLbl="node1" presStyleIdx="0" presStyleCnt="5"/>
      <dgm:spPr/>
    </dgm:pt>
    <dgm:pt modelId="{5750FB46-9CDB-4710-96E9-95D13D5512E6}" type="pres">
      <dgm:prSet presAssocID="{845B47DB-8A26-4C97-BE95-E3AE51284E98}" presName="textBox5a" presStyleLbl="revTx" presStyleIdx="0" presStyleCnt="5" custScaleX="168959" custScaleY="62442" custLinFactNeighborX="7312" custLinFactNeighborY="-2097">
        <dgm:presLayoutVars>
          <dgm:bulletEnabled val="1"/>
        </dgm:presLayoutVars>
      </dgm:prSet>
      <dgm:spPr/>
      <dgm:t>
        <a:bodyPr/>
        <a:lstStyle/>
        <a:p>
          <a:endParaRPr lang="en-AU"/>
        </a:p>
      </dgm:t>
    </dgm:pt>
    <dgm:pt modelId="{AC54DB7B-BEF9-4D1A-8BF3-25EE205EBAD7}" type="pres">
      <dgm:prSet presAssocID="{78AC5144-D0E3-4453-88ED-B6A7EF8FD33B}" presName="bullet5b" presStyleLbl="node1" presStyleIdx="1" presStyleCnt="5"/>
      <dgm:spPr/>
    </dgm:pt>
    <dgm:pt modelId="{E30DA9E0-3444-4912-96A7-066B4DFA5253}" type="pres">
      <dgm:prSet presAssocID="{78AC5144-D0E3-4453-88ED-B6A7EF8FD33B}" presName="textBox5b" presStyleLbl="revTx" presStyleIdx="1" presStyleCnt="5">
        <dgm:presLayoutVars>
          <dgm:bulletEnabled val="1"/>
        </dgm:presLayoutVars>
      </dgm:prSet>
      <dgm:spPr/>
      <dgm:t>
        <a:bodyPr/>
        <a:lstStyle/>
        <a:p>
          <a:endParaRPr lang="en-US"/>
        </a:p>
      </dgm:t>
    </dgm:pt>
    <dgm:pt modelId="{AA9E02E9-7EBA-45BC-AB89-3CF95488370B}" type="pres">
      <dgm:prSet presAssocID="{5BC34FCA-9331-4A9C-AEC8-D67556FFFA62}" presName="bullet5c" presStyleLbl="node1" presStyleIdx="2" presStyleCnt="5"/>
      <dgm:spPr/>
    </dgm:pt>
    <dgm:pt modelId="{68250B29-FCAD-4867-889F-68F0317463B5}" type="pres">
      <dgm:prSet presAssocID="{5BC34FCA-9331-4A9C-AEC8-D67556FFFA62}" presName="textBox5c" presStyleLbl="revTx" presStyleIdx="2" presStyleCnt="5">
        <dgm:presLayoutVars>
          <dgm:bulletEnabled val="1"/>
        </dgm:presLayoutVars>
      </dgm:prSet>
      <dgm:spPr/>
      <dgm:t>
        <a:bodyPr/>
        <a:lstStyle/>
        <a:p>
          <a:endParaRPr lang="en-US"/>
        </a:p>
      </dgm:t>
    </dgm:pt>
    <dgm:pt modelId="{FBCAC625-FE6B-4405-BA8F-29344FD1A50F}" type="pres">
      <dgm:prSet presAssocID="{5111369D-ECE2-4063-A191-647703DBA6D7}" presName="bullet5d" presStyleLbl="node1" presStyleIdx="3" presStyleCnt="5"/>
      <dgm:spPr/>
    </dgm:pt>
    <dgm:pt modelId="{FDAA82DA-3770-46CA-AC86-F32F304E9470}" type="pres">
      <dgm:prSet presAssocID="{5111369D-ECE2-4063-A191-647703DBA6D7}" presName="textBox5d" presStyleLbl="revTx" presStyleIdx="3" presStyleCnt="5">
        <dgm:presLayoutVars>
          <dgm:bulletEnabled val="1"/>
        </dgm:presLayoutVars>
      </dgm:prSet>
      <dgm:spPr/>
      <dgm:t>
        <a:bodyPr/>
        <a:lstStyle/>
        <a:p>
          <a:endParaRPr lang="en-US"/>
        </a:p>
      </dgm:t>
    </dgm:pt>
    <dgm:pt modelId="{C13EB73F-3239-4B65-8C6E-CC235BF89184}" type="pres">
      <dgm:prSet presAssocID="{8A69BBE8-0F6C-42BF-B48F-D6EA9CC2FCC9}" presName="bullet5e" presStyleLbl="node1" presStyleIdx="4" presStyleCnt="5"/>
      <dgm:spPr/>
    </dgm:pt>
    <dgm:pt modelId="{7CAB9744-69B4-4F41-B817-3073CFFF613E}" type="pres">
      <dgm:prSet presAssocID="{8A69BBE8-0F6C-42BF-B48F-D6EA9CC2FCC9}" presName="textBox5e" presStyleLbl="revTx" presStyleIdx="4" presStyleCnt="5">
        <dgm:presLayoutVars>
          <dgm:bulletEnabled val="1"/>
        </dgm:presLayoutVars>
      </dgm:prSet>
      <dgm:spPr/>
      <dgm:t>
        <a:bodyPr/>
        <a:lstStyle/>
        <a:p>
          <a:endParaRPr lang="en-US"/>
        </a:p>
      </dgm:t>
    </dgm:pt>
  </dgm:ptLst>
  <dgm:cxnLst>
    <dgm:cxn modelId="{8248FDB8-9B00-4420-B9C5-4922C18CCA63}" srcId="{0F6AD5A3-5054-4CFF-92F7-78044E95E17E}" destId="{5BC34FCA-9331-4A9C-AEC8-D67556FFFA62}" srcOrd="2" destOrd="0" parTransId="{CACCB2D1-E5F7-4404-BCE8-FC1863F04D7D}" sibTransId="{9423FA41-80E9-4665-ABDF-4D47D066AF17}"/>
    <dgm:cxn modelId="{1B12E150-C34E-48DD-BB45-2491FD9F450B}" type="presOf" srcId="{8A69BBE8-0F6C-42BF-B48F-D6EA9CC2FCC9}" destId="{7CAB9744-69B4-4F41-B817-3073CFFF613E}" srcOrd="0" destOrd="0" presId="urn:microsoft.com/office/officeart/2005/8/layout/arrow2"/>
    <dgm:cxn modelId="{9E72D6D1-3785-4708-96B1-195D901D97AA}" srcId="{0F6AD5A3-5054-4CFF-92F7-78044E95E17E}" destId="{5111369D-ECE2-4063-A191-647703DBA6D7}" srcOrd="3" destOrd="0" parTransId="{BB7E40F5-14B0-41E2-9BDF-8EC78EAFC86B}" sibTransId="{158C269C-06A8-498A-B21C-852EA674E36D}"/>
    <dgm:cxn modelId="{84DDFD00-4DA7-4B31-A06D-AD583184F67B}" type="presOf" srcId="{78AC5144-D0E3-4453-88ED-B6A7EF8FD33B}" destId="{E30DA9E0-3444-4912-96A7-066B4DFA5253}" srcOrd="0" destOrd="0" presId="urn:microsoft.com/office/officeart/2005/8/layout/arrow2"/>
    <dgm:cxn modelId="{DECF2531-2092-4273-8566-F70541B6DAA4}" srcId="{0F6AD5A3-5054-4CFF-92F7-78044E95E17E}" destId="{78AC5144-D0E3-4453-88ED-B6A7EF8FD33B}" srcOrd="1" destOrd="0" parTransId="{F1E16556-F26A-458E-9617-E9FC60E48FAF}" sibTransId="{F0B54122-E5C5-48F0-A21B-C4C2BF7CA758}"/>
    <dgm:cxn modelId="{98EE5BFD-41E8-4713-BB69-FBAB383F70CF}" srcId="{0F6AD5A3-5054-4CFF-92F7-78044E95E17E}" destId="{CACA429F-2D9B-4591-BDF6-FED0E23CEA57}" srcOrd="5" destOrd="0" parTransId="{BE680B46-8D42-4376-8466-EE46DCFF50E6}" sibTransId="{71AC68BD-E6F3-4FB1-845E-591D249C0764}"/>
    <dgm:cxn modelId="{DE11F6D3-883C-43C6-9957-29F000136EDE}" srcId="{0F6AD5A3-5054-4CFF-92F7-78044E95E17E}" destId="{8A69BBE8-0F6C-42BF-B48F-D6EA9CC2FCC9}" srcOrd="4" destOrd="0" parTransId="{51B5F022-C100-4881-ABDB-000CA2934B97}" sibTransId="{6DB51095-D8F8-43A9-AB9D-C35287E0227E}"/>
    <dgm:cxn modelId="{22EE2EB0-8547-4A26-A78F-09C0349A6117}" type="presOf" srcId="{845B47DB-8A26-4C97-BE95-E3AE51284E98}" destId="{5750FB46-9CDB-4710-96E9-95D13D5512E6}" srcOrd="0" destOrd="0" presId="urn:microsoft.com/office/officeart/2005/8/layout/arrow2"/>
    <dgm:cxn modelId="{79001435-4B94-486F-AB6B-3BE2771A58CE}" type="presOf" srcId="{5111369D-ECE2-4063-A191-647703DBA6D7}" destId="{FDAA82DA-3770-46CA-AC86-F32F304E9470}" srcOrd="0" destOrd="0" presId="urn:microsoft.com/office/officeart/2005/8/layout/arrow2"/>
    <dgm:cxn modelId="{5E84A623-3D85-4A85-90F4-B987D98152CB}" type="presOf" srcId="{5BC34FCA-9331-4A9C-AEC8-D67556FFFA62}" destId="{68250B29-FCAD-4867-889F-68F0317463B5}" srcOrd="0" destOrd="0" presId="urn:microsoft.com/office/officeart/2005/8/layout/arrow2"/>
    <dgm:cxn modelId="{A7FE31F5-9222-4F66-8469-5DE78AC7DD76}" type="presOf" srcId="{0F6AD5A3-5054-4CFF-92F7-78044E95E17E}" destId="{B76FEC50-828F-4C7C-A230-8132989C9097}" srcOrd="0" destOrd="0" presId="urn:microsoft.com/office/officeart/2005/8/layout/arrow2"/>
    <dgm:cxn modelId="{0DC844AA-8288-4FBC-A75C-8D5CEBE980C5}" srcId="{0F6AD5A3-5054-4CFF-92F7-78044E95E17E}" destId="{845B47DB-8A26-4C97-BE95-E3AE51284E98}" srcOrd="0" destOrd="0" parTransId="{A3E6506B-ACA0-436A-AC41-827F30E7B22C}" sibTransId="{F6E1EFE2-6709-4495-AEDB-38E5F09339A2}"/>
    <dgm:cxn modelId="{FF607B3E-F7A0-4A72-A443-77E37099F8E2}" type="presParOf" srcId="{B76FEC50-828F-4C7C-A230-8132989C9097}" destId="{DCB3FFFB-D543-4122-B349-ECB98F2BFCE4}" srcOrd="0" destOrd="0" presId="urn:microsoft.com/office/officeart/2005/8/layout/arrow2"/>
    <dgm:cxn modelId="{CEC75286-B099-4477-AAE2-74D9C3499D31}" type="presParOf" srcId="{B76FEC50-828F-4C7C-A230-8132989C9097}" destId="{76CA18A3-BFD0-4F74-ADC5-59071CDD0B03}" srcOrd="1" destOrd="0" presId="urn:microsoft.com/office/officeart/2005/8/layout/arrow2"/>
    <dgm:cxn modelId="{B34EF30F-C3DF-43A4-BF56-498106A7711D}" type="presParOf" srcId="{76CA18A3-BFD0-4F74-ADC5-59071CDD0B03}" destId="{B6EA2527-CEA5-4F5C-B1EF-7822A5FE3BC6}" srcOrd="0" destOrd="0" presId="urn:microsoft.com/office/officeart/2005/8/layout/arrow2"/>
    <dgm:cxn modelId="{FD45EDD6-E692-4986-9991-4D9CE6A7D57B}" type="presParOf" srcId="{76CA18A3-BFD0-4F74-ADC5-59071CDD0B03}" destId="{5750FB46-9CDB-4710-96E9-95D13D5512E6}" srcOrd="1" destOrd="0" presId="urn:microsoft.com/office/officeart/2005/8/layout/arrow2"/>
    <dgm:cxn modelId="{3291CDDC-6C22-4DE6-AFA5-06D744B09660}" type="presParOf" srcId="{76CA18A3-BFD0-4F74-ADC5-59071CDD0B03}" destId="{AC54DB7B-BEF9-4D1A-8BF3-25EE205EBAD7}" srcOrd="2" destOrd="0" presId="urn:microsoft.com/office/officeart/2005/8/layout/arrow2"/>
    <dgm:cxn modelId="{EB17CC32-FBE6-4BDC-BA66-6F06005175B0}" type="presParOf" srcId="{76CA18A3-BFD0-4F74-ADC5-59071CDD0B03}" destId="{E30DA9E0-3444-4912-96A7-066B4DFA5253}" srcOrd="3" destOrd="0" presId="urn:microsoft.com/office/officeart/2005/8/layout/arrow2"/>
    <dgm:cxn modelId="{C2E391BA-1AA6-4891-B5E3-AC668F444142}" type="presParOf" srcId="{76CA18A3-BFD0-4F74-ADC5-59071CDD0B03}" destId="{AA9E02E9-7EBA-45BC-AB89-3CF95488370B}" srcOrd="4" destOrd="0" presId="urn:microsoft.com/office/officeart/2005/8/layout/arrow2"/>
    <dgm:cxn modelId="{8BA3C638-FF9A-4413-B24B-17654844BAE1}" type="presParOf" srcId="{76CA18A3-BFD0-4F74-ADC5-59071CDD0B03}" destId="{68250B29-FCAD-4867-889F-68F0317463B5}" srcOrd="5" destOrd="0" presId="urn:microsoft.com/office/officeart/2005/8/layout/arrow2"/>
    <dgm:cxn modelId="{F44746CD-1C51-444E-97DE-4059B536BB59}" type="presParOf" srcId="{76CA18A3-BFD0-4F74-ADC5-59071CDD0B03}" destId="{FBCAC625-FE6B-4405-BA8F-29344FD1A50F}" srcOrd="6" destOrd="0" presId="urn:microsoft.com/office/officeart/2005/8/layout/arrow2"/>
    <dgm:cxn modelId="{9748D815-35E2-417D-8A5E-0FA838106105}" type="presParOf" srcId="{76CA18A3-BFD0-4F74-ADC5-59071CDD0B03}" destId="{FDAA82DA-3770-46CA-AC86-F32F304E9470}" srcOrd="7" destOrd="0" presId="urn:microsoft.com/office/officeart/2005/8/layout/arrow2"/>
    <dgm:cxn modelId="{596223A0-ECBF-4476-9EA6-0AB66364F984}" type="presParOf" srcId="{76CA18A3-BFD0-4F74-ADC5-59071CDD0B03}" destId="{C13EB73F-3239-4B65-8C6E-CC235BF89184}" srcOrd="8" destOrd="0" presId="urn:microsoft.com/office/officeart/2005/8/layout/arrow2"/>
    <dgm:cxn modelId="{A7DECD58-BD00-44C9-B3EE-C3B17137276D}" type="presParOf" srcId="{76CA18A3-BFD0-4F74-ADC5-59071CDD0B03}" destId="{7CAB9744-69B4-4F41-B817-3073CFFF613E}"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AA2C41-1972-4CC0-BDB7-3A1678FCA7A8}">
      <dsp:nvSpPr>
        <dsp:cNvPr id="0" name=""/>
        <dsp:cNvSpPr/>
      </dsp:nvSpPr>
      <dsp:spPr>
        <a:xfrm>
          <a:off x="662953" y="0"/>
          <a:ext cx="5730878" cy="5730878"/>
        </a:xfrm>
        <a:prstGeom prst="diamond">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D661C93B-E75D-4567-B43C-9A78A78D6C80}">
      <dsp:nvSpPr>
        <dsp:cNvPr id="0" name=""/>
        <dsp:cNvSpPr/>
      </dsp:nvSpPr>
      <dsp:spPr>
        <a:xfrm>
          <a:off x="1207386" y="544433"/>
          <a:ext cx="2235042" cy="2235042"/>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AU" sz="2200" kern="1200" dirty="0" smtClean="0">
              <a:solidFill>
                <a:schemeClr val="tx1"/>
              </a:solidFill>
            </a:rPr>
            <a:t>Most commonly used cholesterol-lowering medications</a:t>
          </a:r>
          <a:endParaRPr lang="en-AU" sz="2200" kern="1200" dirty="0">
            <a:solidFill>
              <a:schemeClr val="tx1"/>
            </a:solidFill>
          </a:endParaRPr>
        </a:p>
      </dsp:txBody>
      <dsp:txXfrm>
        <a:off x="1316492" y="653539"/>
        <a:ext cx="2016830" cy="2016830"/>
      </dsp:txXfrm>
    </dsp:sp>
    <dsp:sp modelId="{2964356D-D2F5-44DE-89AD-0D886CE7453C}">
      <dsp:nvSpPr>
        <dsp:cNvPr id="0" name=""/>
        <dsp:cNvSpPr/>
      </dsp:nvSpPr>
      <dsp:spPr>
        <a:xfrm>
          <a:off x="3614355" y="544433"/>
          <a:ext cx="2235042" cy="2235042"/>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AU" sz="2200" kern="1200" dirty="0" smtClean="0">
              <a:solidFill>
                <a:schemeClr val="tx1"/>
              </a:solidFill>
            </a:rPr>
            <a:t>Most frequently dispensed medication</a:t>
          </a:r>
          <a:endParaRPr lang="en-AU" sz="2200" kern="1200" dirty="0">
            <a:solidFill>
              <a:schemeClr val="tx1"/>
            </a:solidFill>
          </a:endParaRPr>
        </a:p>
      </dsp:txBody>
      <dsp:txXfrm>
        <a:off x="3723461" y="653539"/>
        <a:ext cx="2016830" cy="2016830"/>
      </dsp:txXfrm>
    </dsp:sp>
    <dsp:sp modelId="{908C984F-6935-47CE-9436-3B6259DF02F6}">
      <dsp:nvSpPr>
        <dsp:cNvPr id="0" name=""/>
        <dsp:cNvSpPr/>
      </dsp:nvSpPr>
      <dsp:spPr>
        <a:xfrm>
          <a:off x="1207386" y="2951402"/>
          <a:ext cx="2235042" cy="2235042"/>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AU" sz="2200" kern="1200" dirty="0" smtClean="0">
              <a:solidFill>
                <a:schemeClr val="tx1"/>
              </a:solidFill>
            </a:rPr>
            <a:t>Taken by &gt; 2.6 million people</a:t>
          </a:r>
          <a:endParaRPr lang="en-AU" sz="2200" kern="1200" dirty="0">
            <a:solidFill>
              <a:schemeClr val="tx1"/>
            </a:solidFill>
          </a:endParaRPr>
        </a:p>
      </dsp:txBody>
      <dsp:txXfrm>
        <a:off x="1316492" y="3060508"/>
        <a:ext cx="2016830" cy="2016830"/>
      </dsp:txXfrm>
    </dsp:sp>
    <dsp:sp modelId="{8925E810-EEE6-4427-8328-FFDF80FEC02F}">
      <dsp:nvSpPr>
        <dsp:cNvPr id="0" name=""/>
        <dsp:cNvSpPr/>
      </dsp:nvSpPr>
      <dsp:spPr>
        <a:xfrm>
          <a:off x="3614355" y="2951402"/>
          <a:ext cx="2235042" cy="2235042"/>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solidFill>
                <a:schemeClr val="tx1"/>
              </a:solidFill>
            </a:rPr>
            <a:t>1/3 people 70+ already on statin therapy</a:t>
          </a:r>
          <a:endParaRPr lang="en-AU" sz="2200" kern="1200" dirty="0">
            <a:solidFill>
              <a:schemeClr val="tx1"/>
            </a:solidFill>
          </a:endParaRPr>
        </a:p>
      </dsp:txBody>
      <dsp:txXfrm>
        <a:off x="3723461" y="3060508"/>
        <a:ext cx="2016830" cy="20168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3BAA26-E5F1-471C-B65D-A6CDC75FD188}">
      <dsp:nvSpPr>
        <dsp:cNvPr id="0" name=""/>
        <dsp:cNvSpPr/>
      </dsp:nvSpPr>
      <dsp:spPr>
        <a:xfrm>
          <a:off x="0" y="168577"/>
          <a:ext cx="7785369" cy="1028947"/>
        </a:xfrm>
        <a:prstGeom prst="rect">
          <a:avLst/>
        </a:prstGeom>
        <a:solidFill>
          <a:schemeClr val="accent5">
            <a:lumMod val="75000"/>
            <a:alpha val="9000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195072" rIns="341376" bIns="195072" numCol="1" spcCol="1270" anchor="ctr" anchorCtr="0">
          <a:noAutofit/>
        </a:bodyPr>
        <a:lstStyle/>
        <a:p>
          <a:pPr lvl="0" algn="ctr" defTabSz="2133600" rtl="0">
            <a:lnSpc>
              <a:spcPct val="90000"/>
            </a:lnSpc>
            <a:spcBef>
              <a:spcPct val="0"/>
            </a:spcBef>
            <a:spcAft>
              <a:spcPct val="35000"/>
            </a:spcAft>
          </a:pPr>
          <a:r>
            <a:rPr lang="en-AU" sz="4800" b="1" kern="1200" dirty="0" smtClean="0">
              <a:latin typeface="Arial Narrow" panose="020B0606020202030204" pitchFamily="34" charset="0"/>
            </a:rPr>
            <a:t>STAREE will tell us:</a:t>
          </a:r>
          <a:endParaRPr lang="en-AU" sz="4800" kern="1200" dirty="0">
            <a:latin typeface="Arial Narrow" panose="020B0606020202030204" pitchFamily="34" charset="0"/>
          </a:endParaRPr>
        </a:p>
      </dsp:txBody>
      <dsp:txXfrm>
        <a:off x="0" y="168577"/>
        <a:ext cx="7785369" cy="1028947"/>
      </dsp:txXfrm>
    </dsp:sp>
    <dsp:sp modelId="{E83E6CC7-C51E-4F9C-9C85-4A75189DCCD8}">
      <dsp:nvSpPr>
        <dsp:cNvPr id="0" name=""/>
        <dsp:cNvSpPr/>
      </dsp:nvSpPr>
      <dsp:spPr>
        <a:xfrm>
          <a:off x="0" y="1251593"/>
          <a:ext cx="7785369" cy="1379579"/>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56032" rIns="341376" bIns="384048" numCol="1" spcCol="1270" anchor="t" anchorCtr="0">
          <a:noAutofit/>
        </a:bodyPr>
        <a:lstStyle/>
        <a:p>
          <a:pPr marL="285750" lvl="1" indent="-285750" algn="l" defTabSz="2133600" rtl="0">
            <a:lnSpc>
              <a:spcPct val="90000"/>
            </a:lnSpc>
            <a:spcBef>
              <a:spcPct val="0"/>
            </a:spcBef>
            <a:spcAft>
              <a:spcPct val="15000"/>
            </a:spcAft>
            <a:buChar char="••"/>
          </a:pPr>
          <a:r>
            <a:rPr lang="en-AU" sz="4800" kern="1200" dirty="0" smtClean="0">
              <a:latin typeface="Arial Narrow" panose="020B0606020202030204" pitchFamily="34" charset="0"/>
            </a:rPr>
            <a:t>Benefits vs Risks</a:t>
          </a:r>
          <a:endParaRPr lang="en-AU" sz="4800" kern="1200" dirty="0">
            <a:latin typeface="Arial Narrow" panose="020B0606020202030204" pitchFamily="34" charset="0"/>
          </a:endParaRPr>
        </a:p>
      </dsp:txBody>
      <dsp:txXfrm>
        <a:off x="0" y="1251593"/>
        <a:ext cx="7785369" cy="13795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B3FFFB-D543-4122-B349-ECB98F2BFCE4}">
      <dsp:nvSpPr>
        <dsp:cNvPr id="0" name=""/>
        <dsp:cNvSpPr/>
      </dsp:nvSpPr>
      <dsp:spPr>
        <a:xfrm>
          <a:off x="0" y="149216"/>
          <a:ext cx="8128000" cy="5079999"/>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EA2527-CEA5-4F5C-B1EF-7822A5FE3BC6}">
      <dsp:nvSpPr>
        <dsp:cNvPr id="0" name=""/>
        <dsp:cNvSpPr/>
      </dsp:nvSpPr>
      <dsp:spPr>
        <a:xfrm>
          <a:off x="800607" y="3946821"/>
          <a:ext cx="186944" cy="18694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50FB46-9CDB-4710-96E9-95D13D5512E6}">
      <dsp:nvSpPr>
        <dsp:cNvPr id="0" name=""/>
        <dsp:cNvSpPr/>
      </dsp:nvSpPr>
      <dsp:spPr>
        <a:xfrm>
          <a:off x="604809" y="4241985"/>
          <a:ext cx="1799021" cy="75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58" tIns="0" rIns="0" bIns="0" numCol="1" spcCol="1270" anchor="t" anchorCtr="0">
          <a:noAutofit/>
        </a:bodyPr>
        <a:lstStyle/>
        <a:p>
          <a:pPr lvl="0" algn="l" defTabSz="889000">
            <a:lnSpc>
              <a:spcPct val="90000"/>
            </a:lnSpc>
            <a:spcBef>
              <a:spcPct val="0"/>
            </a:spcBef>
            <a:spcAft>
              <a:spcPct val="35000"/>
            </a:spcAft>
          </a:pPr>
          <a:r>
            <a:rPr lang="en-AU" sz="2000" kern="1200" dirty="0" smtClean="0">
              <a:latin typeface="Arial Narrow" panose="020B0606020202030204" pitchFamily="34" charset="0"/>
            </a:rPr>
            <a:t>Assessed and randomised</a:t>
          </a:r>
          <a:endParaRPr lang="en-AU" sz="2000" kern="1200" dirty="0">
            <a:latin typeface="Arial Narrow" panose="020B0606020202030204" pitchFamily="34" charset="0"/>
          </a:endParaRPr>
        </a:p>
      </dsp:txBody>
      <dsp:txXfrm>
        <a:off x="604809" y="4241985"/>
        <a:ext cx="1799021" cy="754948"/>
      </dsp:txXfrm>
    </dsp:sp>
    <dsp:sp modelId="{AC54DB7B-BEF9-4D1A-8BF3-25EE205EBAD7}">
      <dsp:nvSpPr>
        <dsp:cNvPr id="0" name=""/>
        <dsp:cNvSpPr/>
      </dsp:nvSpPr>
      <dsp:spPr>
        <a:xfrm>
          <a:off x="1812543" y="2974509"/>
          <a:ext cx="292608" cy="29260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0DA9E0-3444-4912-96A7-066B4DFA5253}">
      <dsp:nvSpPr>
        <dsp:cNvPr id="0" name=""/>
        <dsp:cNvSpPr/>
      </dsp:nvSpPr>
      <dsp:spPr>
        <a:xfrm>
          <a:off x="1958847" y="3120813"/>
          <a:ext cx="1349248" cy="2128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047" tIns="0" rIns="0" bIns="0" numCol="1" spcCol="1270" anchor="t" anchorCtr="0">
          <a:noAutofit/>
        </a:bodyPr>
        <a:lstStyle/>
        <a:p>
          <a:pPr lvl="0" algn="l" defTabSz="889000">
            <a:lnSpc>
              <a:spcPct val="90000"/>
            </a:lnSpc>
            <a:spcBef>
              <a:spcPct val="0"/>
            </a:spcBef>
            <a:spcAft>
              <a:spcPct val="35000"/>
            </a:spcAft>
          </a:pPr>
          <a:r>
            <a:rPr lang="en-AU" sz="2000" kern="1200" dirty="0" smtClean="0">
              <a:latin typeface="Arial Narrow" panose="020B0606020202030204" pitchFamily="34" charset="0"/>
            </a:rPr>
            <a:t>6 month phone call</a:t>
          </a:r>
          <a:endParaRPr lang="en-AU" sz="2000" kern="1200" dirty="0">
            <a:latin typeface="Arial Narrow" panose="020B0606020202030204" pitchFamily="34" charset="0"/>
          </a:endParaRPr>
        </a:p>
      </dsp:txBody>
      <dsp:txXfrm>
        <a:off x="1958847" y="3120813"/>
        <a:ext cx="1349248" cy="2128519"/>
      </dsp:txXfrm>
    </dsp:sp>
    <dsp:sp modelId="{AA9E02E9-7EBA-45BC-AB89-3CF95488370B}">
      <dsp:nvSpPr>
        <dsp:cNvPr id="0" name=""/>
        <dsp:cNvSpPr/>
      </dsp:nvSpPr>
      <dsp:spPr>
        <a:xfrm>
          <a:off x="3113023" y="2199301"/>
          <a:ext cx="390144" cy="39014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250B29-FCAD-4867-889F-68F0317463B5}">
      <dsp:nvSpPr>
        <dsp:cNvPr id="0" name=""/>
        <dsp:cNvSpPr/>
      </dsp:nvSpPr>
      <dsp:spPr>
        <a:xfrm>
          <a:off x="3308095" y="2394373"/>
          <a:ext cx="1568704" cy="2854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729" tIns="0" rIns="0" bIns="0" numCol="1" spcCol="1270" anchor="t" anchorCtr="0">
          <a:noAutofit/>
        </a:bodyPr>
        <a:lstStyle/>
        <a:p>
          <a:pPr lvl="0" algn="l" defTabSz="889000">
            <a:lnSpc>
              <a:spcPct val="90000"/>
            </a:lnSpc>
            <a:spcBef>
              <a:spcPct val="0"/>
            </a:spcBef>
            <a:spcAft>
              <a:spcPct val="35000"/>
            </a:spcAft>
          </a:pPr>
          <a:r>
            <a:rPr lang="en-AU" sz="2000" kern="1200" dirty="0" smtClean="0">
              <a:latin typeface="Arial Narrow" panose="020B0606020202030204" pitchFamily="34" charset="0"/>
            </a:rPr>
            <a:t>Annual visit</a:t>
          </a:r>
          <a:endParaRPr lang="en-AU" sz="2000" kern="1200" dirty="0">
            <a:latin typeface="Arial Narrow" panose="020B0606020202030204" pitchFamily="34" charset="0"/>
          </a:endParaRPr>
        </a:p>
      </dsp:txBody>
      <dsp:txXfrm>
        <a:off x="3308095" y="2394373"/>
        <a:ext cx="1568704" cy="2854960"/>
      </dsp:txXfrm>
    </dsp:sp>
    <dsp:sp modelId="{FBCAC625-FE6B-4405-BA8F-29344FD1A50F}">
      <dsp:nvSpPr>
        <dsp:cNvPr id="0" name=""/>
        <dsp:cNvSpPr/>
      </dsp:nvSpPr>
      <dsp:spPr>
        <a:xfrm>
          <a:off x="4624832" y="1593765"/>
          <a:ext cx="503936" cy="50393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AA82DA-3770-46CA-AC86-F32F304E9470}">
      <dsp:nvSpPr>
        <dsp:cNvPr id="0" name=""/>
        <dsp:cNvSpPr/>
      </dsp:nvSpPr>
      <dsp:spPr>
        <a:xfrm>
          <a:off x="4876800" y="1845733"/>
          <a:ext cx="1625600" cy="340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025" tIns="0" rIns="0" bIns="0" numCol="1" spcCol="1270" anchor="t" anchorCtr="0">
          <a:noAutofit/>
        </a:bodyPr>
        <a:lstStyle/>
        <a:p>
          <a:pPr lvl="0" algn="l" defTabSz="889000">
            <a:lnSpc>
              <a:spcPct val="90000"/>
            </a:lnSpc>
            <a:spcBef>
              <a:spcPct val="0"/>
            </a:spcBef>
            <a:spcAft>
              <a:spcPct val="35000"/>
            </a:spcAft>
          </a:pPr>
          <a:r>
            <a:rPr lang="en-AU" sz="2000" kern="1200" dirty="0" smtClean="0">
              <a:latin typeface="Arial Narrow" panose="020B0606020202030204" pitchFamily="34" charset="0"/>
            </a:rPr>
            <a:t>6 month phone call</a:t>
          </a:r>
          <a:endParaRPr lang="en-AU" sz="2000" kern="1200" dirty="0">
            <a:latin typeface="Arial Narrow" panose="020B0606020202030204" pitchFamily="34" charset="0"/>
          </a:endParaRPr>
        </a:p>
      </dsp:txBody>
      <dsp:txXfrm>
        <a:off x="4876800" y="1845733"/>
        <a:ext cx="1625600" cy="3403600"/>
      </dsp:txXfrm>
    </dsp:sp>
    <dsp:sp modelId="{C13EB73F-3239-4B65-8C6E-CC235BF89184}">
      <dsp:nvSpPr>
        <dsp:cNvPr id="0" name=""/>
        <dsp:cNvSpPr/>
      </dsp:nvSpPr>
      <dsp:spPr>
        <a:xfrm>
          <a:off x="6181344" y="1189397"/>
          <a:ext cx="642112" cy="6421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AB9744-69B4-4F41-B817-3073CFFF613E}">
      <dsp:nvSpPr>
        <dsp:cNvPr id="0" name=""/>
        <dsp:cNvSpPr/>
      </dsp:nvSpPr>
      <dsp:spPr>
        <a:xfrm>
          <a:off x="6502399" y="1510453"/>
          <a:ext cx="1625600" cy="3738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0242" tIns="0" rIns="0" bIns="0" numCol="1" spcCol="1270" anchor="t" anchorCtr="0">
          <a:noAutofit/>
        </a:bodyPr>
        <a:lstStyle/>
        <a:p>
          <a:pPr lvl="0" algn="l" defTabSz="889000">
            <a:lnSpc>
              <a:spcPct val="90000"/>
            </a:lnSpc>
            <a:spcBef>
              <a:spcPct val="0"/>
            </a:spcBef>
            <a:spcAft>
              <a:spcPct val="35000"/>
            </a:spcAft>
          </a:pPr>
          <a:r>
            <a:rPr lang="en-AU" sz="2000" kern="1200" dirty="0" smtClean="0">
              <a:latin typeface="Arial Narrow" panose="020B0606020202030204" pitchFamily="34" charset="0"/>
            </a:rPr>
            <a:t>Annual visit 2</a:t>
          </a:r>
          <a:endParaRPr lang="en-AU" sz="2000" kern="1200" dirty="0">
            <a:latin typeface="Arial Narrow" panose="020B0606020202030204" pitchFamily="34" charset="0"/>
          </a:endParaRPr>
        </a:p>
      </dsp:txBody>
      <dsp:txXfrm>
        <a:off x="6502399" y="1510453"/>
        <a:ext cx="1625600" cy="3738880"/>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a:lvl1pPr>
          </a:lstStyle>
          <a:p>
            <a:fld id="{28C0E43C-5183-4421-8063-6BC0B3F72A28}" type="datetimeFigureOut">
              <a:rPr lang="en-AU" smtClean="0"/>
              <a:t>11/02/2020</a:t>
            </a:fld>
            <a:endParaRPr lang="en-AU"/>
          </a:p>
        </p:txBody>
      </p:sp>
      <p:sp>
        <p:nvSpPr>
          <p:cNvPr id="4" name="Footer Placeholder 3"/>
          <p:cNvSpPr>
            <a:spLocks noGrp="1"/>
          </p:cNvSpPr>
          <p:nvPr>
            <p:ph type="ftr" sz="quarter" idx="2"/>
          </p:nvPr>
        </p:nvSpPr>
        <p:spPr>
          <a:xfrm>
            <a:off x="0" y="9429750"/>
            <a:ext cx="2946400" cy="496889"/>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9689" y="9429750"/>
            <a:ext cx="2946400" cy="496889"/>
          </a:xfrm>
          <a:prstGeom prst="rect">
            <a:avLst/>
          </a:prstGeom>
        </p:spPr>
        <p:txBody>
          <a:bodyPr vert="horz" lIns="91440" tIns="45720" rIns="91440" bIns="45720" rtlCol="0" anchor="b"/>
          <a:lstStyle>
            <a:lvl1pPr algn="r">
              <a:defRPr sz="1200"/>
            </a:lvl1pPr>
          </a:lstStyle>
          <a:p>
            <a:fld id="{D4DF8E89-C6FF-4986-922D-88B221D7295A}" type="slidenum">
              <a:rPr lang="en-AU" smtClean="0"/>
              <a:t>‹#›</a:t>
            </a:fld>
            <a:endParaRPr lang="en-AU"/>
          </a:p>
        </p:txBody>
      </p:sp>
    </p:spTree>
    <p:extLst>
      <p:ext uri="{BB962C8B-B14F-4D97-AF65-F5344CB8AC3E}">
        <p14:creationId xmlns:p14="http://schemas.microsoft.com/office/powerpoint/2010/main" val="16199336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4" y="0"/>
            <a:ext cx="2945659" cy="498055"/>
          </a:xfrm>
          <a:prstGeom prst="rect">
            <a:avLst/>
          </a:prstGeom>
        </p:spPr>
        <p:txBody>
          <a:bodyPr vert="horz" lIns="91440" tIns="45720" rIns="91440" bIns="45720" rtlCol="0"/>
          <a:lstStyle>
            <a:lvl1pPr algn="r">
              <a:defRPr sz="1200"/>
            </a:lvl1pPr>
          </a:lstStyle>
          <a:p>
            <a:fld id="{9694034D-9620-4427-9DE3-9FF17D231922}" type="datetimeFigureOut">
              <a:rPr lang="en-AU" smtClean="0"/>
              <a:t>11/02/2020</a:t>
            </a:fld>
            <a:endParaRPr lang="en-AU"/>
          </a:p>
        </p:txBody>
      </p:sp>
      <p:sp>
        <p:nvSpPr>
          <p:cNvPr id="4" name="Slide Image Placeholder 3"/>
          <p:cNvSpPr>
            <a:spLocks noGrp="1" noRot="1" noChangeAspect="1"/>
          </p:cNvSpPr>
          <p:nvPr>
            <p:ph type="sldImg" idx="2"/>
          </p:nvPr>
        </p:nvSpPr>
        <p:spPr>
          <a:xfrm>
            <a:off x="425450" y="1243013"/>
            <a:ext cx="5946775" cy="33464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4" y="9428584"/>
            <a:ext cx="2945659" cy="498055"/>
          </a:xfrm>
          <a:prstGeom prst="rect">
            <a:avLst/>
          </a:prstGeom>
        </p:spPr>
        <p:txBody>
          <a:bodyPr vert="horz" lIns="91440" tIns="45720" rIns="91440" bIns="45720" rtlCol="0" anchor="b"/>
          <a:lstStyle>
            <a:lvl1pPr algn="r">
              <a:defRPr sz="1200"/>
            </a:lvl1pPr>
          </a:lstStyle>
          <a:p>
            <a:fld id="{ADF27F73-9771-4A11-AE0D-25CAB0026768}" type="slidenum">
              <a:rPr lang="en-AU" smtClean="0"/>
              <a:t>‹#›</a:t>
            </a:fld>
            <a:endParaRPr lang="en-AU"/>
          </a:p>
        </p:txBody>
      </p:sp>
    </p:spTree>
    <p:extLst>
      <p:ext uri="{BB962C8B-B14F-4D97-AF65-F5344CB8AC3E}">
        <p14:creationId xmlns:p14="http://schemas.microsoft.com/office/powerpoint/2010/main" val="2554855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Welcome</a:t>
            </a:r>
          </a:p>
          <a:p>
            <a:r>
              <a:rPr lang="en-AU" dirty="0" smtClean="0"/>
              <a:t>Introduction – to include welcome to country</a:t>
            </a:r>
          </a:p>
          <a:p>
            <a:r>
              <a:rPr lang="en-AU" dirty="0" smtClean="0"/>
              <a:t>“I would like to acknowledge the Traditional Owners of the land we meet on today. I pay respect to Elders past, present and future.”</a:t>
            </a:r>
          </a:p>
          <a:p>
            <a:endParaRPr lang="en-AU" dirty="0" smtClean="0"/>
          </a:p>
          <a:p>
            <a:r>
              <a:rPr lang="en-AU" dirty="0" smtClean="0"/>
              <a:t>Introduce Sophia to follow</a:t>
            </a:r>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343749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 you would all know, each of our participants are randomised</a:t>
            </a:r>
            <a:r>
              <a:rPr lang="en-AU" baseline="0" dirty="0" smtClean="0"/>
              <a:t> in to the trial following the assessment phase completed via the Phone Screening and at the Baseline visits. Once you are randomised to study medication or placebo, we follow you up with 6 month phone calls and then annual visits. This will continue for the duration of the study which will be an average of 5 years. </a:t>
            </a:r>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t>11</a:t>
            </a:fld>
            <a:endParaRPr lang="en-US"/>
          </a:p>
        </p:txBody>
      </p:sp>
    </p:spTree>
    <p:extLst>
      <p:ext uri="{BB962C8B-B14F-4D97-AF65-F5344CB8AC3E}">
        <p14:creationId xmlns:p14="http://schemas.microsoft.com/office/powerpoint/2010/main" val="3880062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1870950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solidFill>
                  <a:srgbClr val="2B1BA5"/>
                </a:solidFill>
              </a:rPr>
              <a:t>Community based </a:t>
            </a:r>
          </a:p>
          <a:p>
            <a:r>
              <a:rPr lang="en-AU" dirty="0" smtClean="0">
                <a:solidFill>
                  <a:srgbClr val="2B1BA5"/>
                </a:solidFill>
              </a:rPr>
              <a:t>Statin (40mg) vs placebo</a:t>
            </a:r>
          </a:p>
          <a:p>
            <a:r>
              <a:rPr lang="en-AU" dirty="0" smtClean="0">
                <a:solidFill>
                  <a:srgbClr val="2B1BA5"/>
                </a:solidFill>
              </a:rPr>
              <a:t>10,000 patients across Australia</a:t>
            </a:r>
          </a:p>
          <a:p>
            <a:r>
              <a:rPr lang="en-AU" dirty="0" smtClean="0">
                <a:solidFill>
                  <a:srgbClr val="2B1BA5"/>
                </a:solidFill>
              </a:rPr>
              <a:t>Aged : 70 plus, healthy at entry, no CVD, no cognitive impairment, no diabetes, no kidney disease, independent living, Male/Female</a:t>
            </a:r>
          </a:p>
          <a:p>
            <a:r>
              <a:rPr lang="en-AU" dirty="0" smtClean="0">
                <a:solidFill>
                  <a:srgbClr val="2B1BA5"/>
                </a:solidFill>
              </a:rPr>
              <a:t>Recruitment aim : 2-3 years; Follow-up : Average 5 years</a:t>
            </a:r>
          </a:p>
          <a:p>
            <a:r>
              <a:rPr lang="en-AU" dirty="0" smtClean="0">
                <a:solidFill>
                  <a:srgbClr val="2B1BA5"/>
                </a:solidFill>
              </a:rPr>
              <a:t>Outcome : </a:t>
            </a:r>
            <a:r>
              <a:rPr lang="en-AU" i="1" dirty="0" smtClean="0">
                <a:solidFill>
                  <a:srgbClr val="2B1BA5"/>
                </a:solidFill>
              </a:rPr>
              <a:t>all-cause death and requirement for permanent residential care (need to update)</a:t>
            </a:r>
          </a:p>
          <a:p>
            <a:endParaRPr lang="en-AU" i="1" dirty="0" smtClean="0">
              <a:solidFill>
                <a:srgbClr val="FFFF00"/>
              </a:solidFill>
            </a:endParaRPr>
          </a:p>
          <a:p>
            <a:r>
              <a:rPr lang="en-AU" i="0" dirty="0" smtClean="0">
                <a:solidFill>
                  <a:srgbClr val="FFFF00"/>
                </a:solidFill>
              </a:rPr>
              <a:t>STAREE will recruit healthy independent living elderly participants from the community through their general practitioner. </a:t>
            </a:r>
          </a:p>
          <a:p>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880642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873219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Why we chose</a:t>
            </a:r>
            <a:r>
              <a:rPr lang="en-AU" baseline="0" dirty="0" smtClean="0"/>
              <a:t> Lipitor (atorvastatin):</a:t>
            </a:r>
          </a:p>
          <a:p>
            <a:pPr lvl="0"/>
            <a:r>
              <a:rPr lang="en-AU" sz="1200" b="0" kern="1200" dirty="0" smtClean="0">
                <a:solidFill>
                  <a:schemeClr val="tx1"/>
                </a:solidFill>
                <a:effectLst/>
                <a:latin typeface="+mn-lt"/>
                <a:ea typeface="+mn-ea"/>
                <a:cs typeface="+mn-cs"/>
              </a:rPr>
              <a:t>Most commonly prescribed statin in Australia</a:t>
            </a:r>
          </a:p>
          <a:p>
            <a:pPr lvl="0"/>
            <a:r>
              <a:rPr lang="en-AU" sz="1200" b="0" kern="1200" dirty="0" smtClean="0">
                <a:solidFill>
                  <a:schemeClr val="tx1"/>
                </a:solidFill>
                <a:effectLst/>
                <a:latin typeface="+mn-lt"/>
                <a:ea typeface="+mn-ea"/>
                <a:cs typeface="+mn-cs"/>
              </a:rPr>
              <a:t>At low to standard dosing (20-40mg) it has a favourable side effect profile</a:t>
            </a:r>
          </a:p>
          <a:p>
            <a:pPr lvl="0"/>
            <a:r>
              <a:rPr lang="en-AU" sz="1200" b="0" kern="1200" dirty="0" smtClean="0">
                <a:solidFill>
                  <a:schemeClr val="tx1"/>
                </a:solidFill>
                <a:effectLst/>
                <a:latin typeface="+mn-lt"/>
                <a:ea typeface="+mn-ea"/>
                <a:cs typeface="+mn-cs"/>
              </a:rPr>
              <a:t>One of the most potent treatments in reducing LDL-C</a:t>
            </a:r>
          </a:p>
          <a:p>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742804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a:t>
            </a:r>
            <a:r>
              <a:rPr lang="en-AU" dirty="0" smtClean="0">
                <a:latin typeface="Arial" panose="020B0604020202020204" pitchFamily="34" charset="0"/>
                <a:cs typeface="Arial" panose="020B0604020202020204" pitchFamily="34" charset="0"/>
              </a:rPr>
              <a:t>previous clinical trials conducted in younger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latin typeface="Arial" panose="020B0604020202020204" pitchFamily="34" charset="0"/>
                <a:cs typeface="Arial" panose="020B0604020202020204" pitchFamily="34" charset="0"/>
              </a:rPr>
              <a:t>-only randomised</a:t>
            </a:r>
            <a:r>
              <a:rPr lang="en-AU" baseline="0" dirty="0" smtClean="0">
                <a:latin typeface="Arial" panose="020B0604020202020204" pitchFamily="34" charset="0"/>
                <a:cs typeface="Arial" panose="020B0604020202020204" pitchFamily="34" charset="0"/>
              </a:rPr>
              <a:t> control </a:t>
            </a:r>
            <a:r>
              <a:rPr lang="en-AU" dirty="0" smtClean="0">
                <a:latin typeface="Arial" panose="020B0604020202020204" pitchFamily="34" charset="0"/>
                <a:cs typeface="Arial" panose="020B0604020202020204" pitchFamily="34" charset="0"/>
              </a:rPr>
              <a:t>trial exclusively enrolling older individuals to examine statin use</a:t>
            </a:r>
          </a:p>
          <a:p>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87593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 STAREE is focused on healthy older people and will tell us if statins may or may not…</a:t>
            </a:r>
          </a:p>
          <a:p>
            <a:pPr lvl="1" rtl="0"/>
            <a:r>
              <a:rPr lang="en-AU" dirty="0" smtClean="0">
                <a:latin typeface="Arial Narrow" panose="020B0606020202030204" pitchFamily="34" charset="0"/>
              </a:rPr>
              <a:t>Prevent a first heart attack or stroke</a:t>
            </a:r>
          </a:p>
          <a:p>
            <a:pPr lvl="1" rtl="0"/>
            <a:r>
              <a:rPr lang="en-AU" dirty="0" smtClean="0">
                <a:latin typeface="Arial Narrow" panose="020B0606020202030204" pitchFamily="34" charset="0"/>
              </a:rPr>
              <a:t>Improve healthy life expectancy</a:t>
            </a:r>
          </a:p>
          <a:p>
            <a:pPr lvl="1" rtl="0"/>
            <a:r>
              <a:rPr lang="en-AU" dirty="0" smtClean="0">
                <a:latin typeface="Arial Narrow" panose="020B0606020202030204" pitchFamily="34" charset="0"/>
              </a:rPr>
              <a:t>Impact day to day physical function</a:t>
            </a:r>
          </a:p>
          <a:p>
            <a:pPr lvl="1" rtl="0"/>
            <a:endParaRPr lang="en-AU" dirty="0" smtClean="0">
              <a:latin typeface="Arial Narrow" panose="020B0606020202030204" pitchFamily="34" charset="0"/>
            </a:endParaRPr>
          </a:p>
          <a:p>
            <a:pPr lvl="0" rtl="0"/>
            <a:r>
              <a:rPr lang="en-AU" b="1" dirty="0" smtClean="0">
                <a:latin typeface="Arial Narrow" panose="020B0606020202030204" pitchFamily="34" charset="0"/>
              </a:rPr>
              <a:t>What impact</a:t>
            </a:r>
            <a:r>
              <a:rPr lang="en-AU" b="1" baseline="0" dirty="0" smtClean="0">
                <a:latin typeface="Arial Narrow" panose="020B0606020202030204" pitchFamily="34" charset="0"/>
              </a:rPr>
              <a:t> or </a:t>
            </a:r>
            <a:r>
              <a:rPr lang="en-AU" b="1" dirty="0" smtClean="0">
                <a:latin typeface="Arial Narrow" panose="020B0606020202030204" pitchFamily="34" charset="0"/>
              </a:rPr>
              <a:t>risk there is of….</a:t>
            </a:r>
            <a:endParaRPr lang="en-AU" dirty="0" smtClean="0">
              <a:latin typeface="Arial Narrow" panose="020B0606020202030204" pitchFamily="34" charset="0"/>
            </a:endParaRPr>
          </a:p>
          <a:p>
            <a:pPr lvl="1" rtl="0"/>
            <a:r>
              <a:rPr lang="en-AU" dirty="0" smtClean="0">
                <a:latin typeface="Arial Narrow" panose="020B0606020202030204" pitchFamily="34" charset="0"/>
              </a:rPr>
              <a:t>Developing diabetes</a:t>
            </a:r>
          </a:p>
          <a:p>
            <a:pPr lvl="1" rtl="0"/>
            <a:r>
              <a:rPr lang="en-AU" dirty="0" smtClean="0">
                <a:latin typeface="Arial Narrow" panose="020B0606020202030204" pitchFamily="34" charset="0"/>
              </a:rPr>
              <a:t>Preventing dementia</a:t>
            </a:r>
          </a:p>
          <a:p>
            <a:pPr lvl="1" rtl="0"/>
            <a:r>
              <a:rPr lang="en-AU" dirty="0" smtClean="0">
                <a:latin typeface="Arial Narrow" panose="020B0606020202030204" pitchFamily="34" charset="0"/>
              </a:rPr>
              <a:t>Adverse effects</a:t>
            </a:r>
            <a:endParaRPr lang="en-AU" dirty="0" smtClean="0"/>
          </a:p>
          <a:p>
            <a:endParaRPr lang="en-AU" dirty="0"/>
          </a:p>
          <a:p>
            <a:r>
              <a:rPr lang="en-AU" dirty="0"/>
              <a:t>And importantly, whether medication side effects are more common in certain types of people. Medication side effects are more common in the elderly due to less effective breakdown and metabolism of medications and the chances that people are on multiple therefore are at greater risk of drug to drug interactions.</a:t>
            </a:r>
          </a:p>
          <a:p>
            <a:endParaRPr lang="en-AU" dirty="0"/>
          </a:p>
        </p:txBody>
      </p:sp>
      <p:sp>
        <p:nvSpPr>
          <p:cNvPr id="4" name="Slide Number Placeholder 3"/>
          <p:cNvSpPr>
            <a:spLocks noGrp="1"/>
          </p:cNvSpPr>
          <p:nvPr>
            <p:ph type="sldNum" sz="quarter" idx="10"/>
          </p:nvPr>
        </p:nvSpPr>
        <p:spPr/>
        <p:txBody>
          <a:bodyPr/>
          <a:lstStyle/>
          <a:p>
            <a:fld id="{0AF7779D-CB30-43A0-953A-4555CC096605}" type="slidenum">
              <a:rPr lang="en-AU" smtClean="0">
                <a:solidFill>
                  <a:prstClr val="black"/>
                </a:solidFill>
              </a:rPr>
              <a:pPr/>
              <a:t>7</a:t>
            </a:fld>
            <a:endParaRPr lang="en-AU">
              <a:solidFill>
                <a:prstClr val="black"/>
              </a:solidFill>
            </a:endParaRPr>
          </a:p>
        </p:txBody>
      </p:sp>
    </p:spTree>
    <p:extLst>
      <p:ext uri="{BB962C8B-B14F-4D97-AF65-F5344CB8AC3E}">
        <p14:creationId xmlns:p14="http://schemas.microsoft.com/office/powerpoint/2010/main" val="3816938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We are</a:t>
            </a:r>
            <a:r>
              <a:rPr lang="en-AU" baseline="0" dirty="0" smtClean="0"/>
              <a:t> now recruiting participants from Victoria, New South Wales, Queensland, Tasmania, South Australia and Western Australia. </a:t>
            </a:r>
          </a:p>
          <a:p>
            <a:r>
              <a:rPr lang="en-AU" baseline="0" dirty="0" smtClean="0"/>
              <a:t>The main Coordinating Centre is based in Melbourne.</a:t>
            </a:r>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93157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77E0804-BAAB-D942-A332-52AA6138B38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458107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More than 5000 people have now been recruited to STAREE. We have almost</a:t>
            </a:r>
            <a:r>
              <a:rPr lang="en-AU" baseline="0" dirty="0" smtClean="0"/>
              <a:t> even numbers of females and males participating in the trial.</a:t>
            </a:r>
          </a:p>
          <a:p>
            <a:r>
              <a:rPr lang="en-AU" baseline="0" dirty="0" smtClean="0"/>
              <a:t>Looking at the age ranges of those who are participating, almost 80% are under 80 years of age, but it’s great to see that we have a number of participants who are in their 90’s, our oldest participant is 97 years and they are from Western Australia. </a:t>
            </a:r>
            <a:endParaRPr lang="en-AU" dirty="0"/>
          </a:p>
        </p:txBody>
      </p:sp>
      <p:sp>
        <p:nvSpPr>
          <p:cNvPr id="4" name="Slide Number Placeholder 3"/>
          <p:cNvSpPr>
            <a:spLocks noGrp="1"/>
          </p:cNvSpPr>
          <p:nvPr>
            <p:ph type="sldNum" sz="quarter" idx="10"/>
          </p:nvPr>
        </p:nvSpPr>
        <p:spPr/>
        <p:txBody>
          <a:bodyPr/>
          <a:lstStyle/>
          <a:p>
            <a:fld id="{077E0804-BAAB-D942-A332-52AA6138B38D}" type="slidenum">
              <a:rPr lang="en-US" smtClean="0"/>
              <a:t>10</a:t>
            </a:fld>
            <a:endParaRPr lang="en-US"/>
          </a:p>
        </p:txBody>
      </p:sp>
    </p:spTree>
    <p:extLst>
      <p:ext uri="{BB962C8B-B14F-4D97-AF65-F5344CB8AC3E}">
        <p14:creationId xmlns:p14="http://schemas.microsoft.com/office/powerpoint/2010/main" val="42667943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1.jp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image option 1">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379112" y="2765699"/>
            <a:ext cx="6012163" cy="678126"/>
          </a:xfrm>
          <a:prstGeom prst="rect">
            <a:avLst/>
          </a:prstGeom>
        </p:spPr>
        <p:txBody>
          <a:bodyPr/>
          <a:lstStyle>
            <a:lvl1pPr>
              <a:defRPr sz="2800">
                <a:solidFill>
                  <a:schemeClr val="tx1"/>
                </a:solidFill>
              </a:defRPr>
            </a:lvl1pPr>
          </a:lstStyle>
          <a:p>
            <a:r>
              <a:rPr lang="en-AU" dirty="0" smtClean="0"/>
              <a:t>SUB HEADLINE / PRESENTER (28PT ARIAL NARROW, UPPER CASE)</a:t>
            </a:r>
            <a:endParaRPr lang="en-US" dirty="0" smtClean="0"/>
          </a:p>
        </p:txBody>
      </p:sp>
      <p:sp>
        <p:nvSpPr>
          <p:cNvPr id="19" name="Text Placeholder 17"/>
          <p:cNvSpPr>
            <a:spLocks noGrp="1"/>
          </p:cNvSpPr>
          <p:nvPr>
            <p:ph type="body" sz="quarter" idx="12" hasCustomPrompt="1"/>
          </p:nvPr>
        </p:nvSpPr>
        <p:spPr>
          <a:xfrm>
            <a:off x="370485" y="4463086"/>
            <a:ext cx="5649316" cy="409725"/>
          </a:xfrm>
          <a:prstGeom prst="rect">
            <a:avLst/>
          </a:prstGeom>
        </p:spPr>
        <p:txBody>
          <a:bodyPr/>
          <a:lstStyle>
            <a:lvl1pPr>
              <a:defRPr sz="2000" baseline="0">
                <a:solidFill>
                  <a:schemeClr val="tx1"/>
                </a:solidFill>
              </a:defRPr>
            </a:lvl1pPr>
          </a:lstStyle>
          <a:p>
            <a:r>
              <a:rPr lang="en-AU" dirty="0" smtClean="0"/>
              <a:t>DATE (20PT ARIAL NARROW, UPPER CASE)</a:t>
            </a:r>
            <a:br>
              <a:rPr lang="en-AU" dirty="0" smtClean="0"/>
            </a:br>
            <a:endParaRPr lang="en-US" dirty="0" smtClean="0"/>
          </a:p>
        </p:txBody>
      </p:sp>
      <p:sp>
        <p:nvSpPr>
          <p:cNvPr id="23" name="Text Placeholder 22"/>
          <p:cNvSpPr>
            <a:spLocks noGrp="1"/>
          </p:cNvSpPr>
          <p:nvPr>
            <p:ph type="body" sz="quarter" idx="13" hasCustomPrompt="1"/>
          </p:nvPr>
        </p:nvSpPr>
        <p:spPr>
          <a:xfrm>
            <a:off x="378808" y="1959605"/>
            <a:ext cx="6012467" cy="1180231"/>
          </a:xfrm>
          <a:prstGeom prst="rect">
            <a:avLst/>
          </a:prstGeom>
        </p:spPr>
        <p:txBody>
          <a:bodyPr/>
          <a:lstStyle>
            <a:lvl1pPr>
              <a:defRPr sz="4500" b="1" baseline="0">
                <a:solidFill>
                  <a:srgbClr val="006CAB"/>
                </a:solidFill>
              </a:defRPr>
            </a:lvl1pPr>
          </a:lstStyle>
          <a:p>
            <a:pPr lvl="0"/>
            <a:r>
              <a:rPr lang="en-US" dirty="0" smtClean="0"/>
              <a:t>TITLE (UPPER CASE)</a:t>
            </a:r>
          </a:p>
        </p:txBody>
      </p:sp>
      <p:sp>
        <p:nvSpPr>
          <p:cNvPr id="25" name="Text Placeholder 17"/>
          <p:cNvSpPr>
            <a:spLocks noGrp="1"/>
          </p:cNvSpPr>
          <p:nvPr>
            <p:ph type="body" sz="quarter" idx="14" hasCustomPrompt="1"/>
          </p:nvPr>
        </p:nvSpPr>
        <p:spPr>
          <a:xfrm>
            <a:off x="370183" y="4872811"/>
            <a:ext cx="5649617" cy="409725"/>
          </a:xfrm>
          <a:prstGeom prst="rect">
            <a:avLst/>
          </a:prstGeom>
        </p:spPr>
        <p:txBody>
          <a:bodyPr/>
          <a:lstStyle>
            <a:lvl1pPr>
              <a:defRPr sz="2000" baseline="0">
                <a:solidFill>
                  <a:schemeClr val="tx1"/>
                </a:solidFill>
              </a:defRPr>
            </a:lvl1pPr>
          </a:lstStyle>
          <a:p>
            <a:r>
              <a:rPr lang="en-AU" dirty="0" smtClean="0"/>
              <a:t>LOCATION/ EXTRA LINE (20PT ARIAL NARROW, UPPER CASE)</a:t>
            </a:r>
            <a:br>
              <a:rPr lang="en-AU" dirty="0" smtClean="0"/>
            </a:br>
            <a:endParaRPr lang="en-US" dirty="0" smtClean="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1668" y="440724"/>
            <a:ext cx="2270107" cy="660521"/>
          </a:xfrm>
          <a:prstGeom prst="rect">
            <a:avLst/>
          </a:prstGeom>
        </p:spPr>
      </p:pic>
      <p:pic>
        <p:nvPicPr>
          <p:cNvPr id="11" name="Picture 10" descr="PPT templates-1-standard-FINAL.jpg"/>
          <p:cNvPicPr>
            <a:picLocks noChangeAspect="1"/>
          </p:cNvPicPr>
          <p:nvPr userDrawn="1"/>
        </p:nvPicPr>
        <p:blipFill rotWithShape="1">
          <a:blip r:embed="rId3" cstate="print">
            <a:extLst>
              <a:ext uri="{28A0092B-C50C-407E-A947-70E740481C1C}">
                <a14:useLocalDpi xmlns:a14="http://schemas.microsoft.com/office/drawing/2010/main" val="0"/>
              </a:ext>
            </a:extLst>
          </a:blip>
          <a:srcRect l="63055" r="3241"/>
          <a:stretch/>
        </p:blipFill>
        <p:spPr>
          <a:xfrm>
            <a:off x="8542871" y="0"/>
            <a:ext cx="3081867" cy="6858000"/>
          </a:xfrm>
          <a:prstGeom prst="rect">
            <a:avLst/>
          </a:prstGeom>
        </p:spPr>
      </p:pic>
    </p:spTree>
    <p:extLst>
      <p:ext uri="{BB962C8B-B14F-4D97-AF65-F5344CB8AC3E}">
        <p14:creationId xmlns:p14="http://schemas.microsoft.com/office/powerpoint/2010/main" val="12098502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5" name="Freeform 4"/>
          <p:cNvSpPr/>
          <p:nvPr userDrawn="1"/>
        </p:nvSpPr>
        <p:spPr>
          <a:xfrm>
            <a:off x="-19050" y="-9525"/>
            <a:ext cx="9420225" cy="6867525"/>
          </a:xfrm>
          <a:custGeom>
            <a:avLst/>
            <a:gdLst>
              <a:gd name="connsiteX0" fmla="*/ 9525 w 8905875"/>
              <a:gd name="connsiteY0" fmla="*/ 0 h 6896100"/>
              <a:gd name="connsiteX1" fmla="*/ 4724400 w 8905875"/>
              <a:gd name="connsiteY1" fmla="*/ 0 h 6896100"/>
              <a:gd name="connsiteX2" fmla="*/ 8905875 w 8905875"/>
              <a:gd name="connsiteY2" fmla="*/ 6896100 h 6896100"/>
              <a:gd name="connsiteX3" fmla="*/ 0 w 8905875"/>
              <a:gd name="connsiteY3" fmla="*/ 6896100 h 6896100"/>
              <a:gd name="connsiteX4" fmla="*/ 9525 w 8905875"/>
              <a:gd name="connsiteY4" fmla="*/ 0 h 689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75" h="6896100">
                <a:moveTo>
                  <a:pt x="9525" y="0"/>
                </a:moveTo>
                <a:lnTo>
                  <a:pt x="4724400" y="0"/>
                </a:lnTo>
                <a:lnTo>
                  <a:pt x="8905875" y="6896100"/>
                </a:lnTo>
                <a:lnTo>
                  <a:pt x="0" y="6896100"/>
                </a:lnTo>
                <a:lnTo>
                  <a:pt x="9525" y="0"/>
                </a:lnTo>
                <a:close/>
              </a:path>
            </a:pathLst>
          </a:custGeom>
          <a:solidFill>
            <a:srgbClr val="006DA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29" name="Text Placeholder 22"/>
          <p:cNvSpPr>
            <a:spLocks noGrp="1"/>
          </p:cNvSpPr>
          <p:nvPr>
            <p:ph type="body" sz="quarter" idx="13" hasCustomPrompt="1"/>
          </p:nvPr>
        </p:nvSpPr>
        <p:spPr>
          <a:xfrm>
            <a:off x="138368" y="1741593"/>
            <a:ext cx="5757606" cy="3435594"/>
          </a:xfrm>
          <a:prstGeom prst="rect">
            <a:avLst/>
          </a:prstGeom>
        </p:spPr>
        <p:txBody>
          <a:bodyPr wrap="square"/>
          <a:lstStyle>
            <a:lvl1pPr algn="r">
              <a:defRPr sz="4400" b="1" baseline="0">
                <a:solidFill>
                  <a:schemeClr val="bg1"/>
                </a:solidFill>
              </a:defRPr>
            </a:lvl1pPr>
          </a:lstStyle>
          <a:p>
            <a:pPr lvl="0"/>
            <a:r>
              <a:rPr lang="en-US" dirty="0" smtClean="0"/>
              <a:t>SECTION DIVIDER OR PULL-OUT QUOTE (UPPER CASE)</a:t>
            </a:r>
          </a:p>
        </p:txBody>
      </p:sp>
      <p:pic>
        <p:nvPicPr>
          <p:cNvPr id="31" name="Picture 3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05267" y="6373900"/>
            <a:ext cx="1267288" cy="368735"/>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62921" y="6319350"/>
            <a:ext cx="1262009" cy="367200"/>
          </a:xfrm>
          <a:prstGeom prst="rect">
            <a:avLst/>
          </a:prstGeom>
        </p:spPr>
      </p:pic>
      <p:sp>
        <p:nvSpPr>
          <p:cNvPr id="3" name="Picture Placeholder 2"/>
          <p:cNvSpPr>
            <a:spLocks noGrp="1"/>
          </p:cNvSpPr>
          <p:nvPr>
            <p:ph type="pic" sz="quarter" idx="14"/>
          </p:nvPr>
        </p:nvSpPr>
        <p:spPr>
          <a:xfrm>
            <a:off x="6091492" y="1733018"/>
            <a:ext cx="5438775" cy="3435350"/>
          </a:xfrm>
          <a:custGeom>
            <a:avLst/>
            <a:gdLst>
              <a:gd name="connsiteX0" fmla="*/ 0 w 5476875"/>
              <a:gd name="connsiteY0" fmla="*/ 0 h 3435350"/>
              <a:gd name="connsiteX1" fmla="*/ 5476875 w 5476875"/>
              <a:gd name="connsiteY1" fmla="*/ 0 h 3435350"/>
              <a:gd name="connsiteX2" fmla="*/ 5476875 w 5476875"/>
              <a:gd name="connsiteY2" fmla="*/ 3435350 h 3435350"/>
              <a:gd name="connsiteX3" fmla="*/ 0 w 5476875"/>
              <a:gd name="connsiteY3" fmla="*/ 3435350 h 3435350"/>
              <a:gd name="connsiteX4" fmla="*/ 0 w 5476875"/>
              <a:gd name="connsiteY4" fmla="*/ 0 h 3435350"/>
              <a:gd name="connsiteX0" fmla="*/ 19050 w 5476875"/>
              <a:gd name="connsiteY0" fmla="*/ 0 h 3435350"/>
              <a:gd name="connsiteX1" fmla="*/ 5476875 w 5476875"/>
              <a:gd name="connsiteY1" fmla="*/ 0 h 3435350"/>
              <a:gd name="connsiteX2" fmla="*/ 5476875 w 5476875"/>
              <a:gd name="connsiteY2" fmla="*/ 3435350 h 3435350"/>
              <a:gd name="connsiteX3" fmla="*/ 0 w 5476875"/>
              <a:gd name="connsiteY3" fmla="*/ 3435350 h 3435350"/>
              <a:gd name="connsiteX4" fmla="*/ 19050 w 5476875"/>
              <a:gd name="connsiteY4" fmla="*/ 0 h 3435350"/>
              <a:gd name="connsiteX0" fmla="*/ 0 w 5457825"/>
              <a:gd name="connsiteY0" fmla="*/ 0 h 3435350"/>
              <a:gd name="connsiteX1" fmla="*/ 5457825 w 5457825"/>
              <a:gd name="connsiteY1" fmla="*/ 0 h 3435350"/>
              <a:gd name="connsiteX2" fmla="*/ 5457825 w 5457825"/>
              <a:gd name="connsiteY2" fmla="*/ 3435350 h 3435350"/>
              <a:gd name="connsiteX3" fmla="*/ 2266950 w 5457825"/>
              <a:gd name="connsiteY3" fmla="*/ 3435350 h 3435350"/>
              <a:gd name="connsiteX4" fmla="*/ 0 w 5457825"/>
              <a:gd name="connsiteY4" fmla="*/ 0 h 3435350"/>
              <a:gd name="connsiteX0" fmla="*/ 0 w 5438775"/>
              <a:gd name="connsiteY0" fmla="*/ 0 h 3435350"/>
              <a:gd name="connsiteX1" fmla="*/ 5438775 w 5438775"/>
              <a:gd name="connsiteY1" fmla="*/ 0 h 3435350"/>
              <a:gd name="connsiteX2" fmla="*/ 5438775 w 5438775"/>
              <a:gd name="connsiteY2" fmla="*/ 3435350 h 3435350"/>
              <a:gd name="connsiteX3" fmla="*/ 2247900 w 5438775"/>
              <a:gd name="connsiteY3" fmla="*/ 3435350 h 3435350"/>
              <a:gd name="connsiteX4" fmla="*/ 0 w 5438775"/>
              <a:gd name="connsiteY4" fmla="*/ 0 h 343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8775" h="3435350">
                <a:moveTo>
                  <a:pt x="0" y="0"/>
                </a:moveTo>
                <a:lnTo>
                  <a:pt x="5438775" y="0"/>
                </a:lnTo>
                <a:lnTo>
                  <a:pt x="5438775" y="3435350"/>
                </a:lnTo>
                <a:lnTo>
                  <a:pt x="2247900" y="3435350"/>
                </a:lnTo>
                <a:lnTo>
                  <a:pt x="0" y="0"/>
                </a:lnTo>
                <a:close/>
              </a:path>
            </a:pathLst>
          </a:custGeom>
          <a:blipFill dpi="0" rotWithShape="1">
            <a:blip r:embed="rId4"/>
            <a:srcRect/>
            <a:tile tx="0" ty="0" sx="100000" sy="100000" flip="none" algn="l"/>
          </a:blipFill>
        </p:spPr>
        <p:txBody>
          <a:bodyPr/>
          <a:lstStyle/>
          <a:p>
            <a:endParaRPr lang="en-AU"/>
          </a:p>
        </p:txBody>
      </p:sp>
    </p:spTree>
    <p:extLst>
      <p:ext uri="{BB962C8B-B14F-4D97-AF65-F5344CB8AC3E}">
        <p14:creationId xmlns:p14="http://schemas.microsoft.com/office/powerpoint/2010/main" val="323550969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slide copy_grey">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3" name="Rectangle 2"/>
          <p:cNvSpPr/>
          <p:nvPr userDrawn="1"/>
        </p:nvSpPr>
        <p:spPr>
          <a:xfrm>
            <a:off x="219075" y="85725"/>
            <a:ext cx="2771775" cy="1162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1080961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1"/>
            <a:ext cx="10815464" cy="3299167"/>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05267" y="6373900"/>
            <a:ext cx="1267288" cy="368735"/>
          </a:xfrm>
          <a:prstGeom prst="rect">
            <a:avLst/>
          </a:prstGeom>
        </p:spPr>
      </p:pic>
      <p:sp>
        <p:nvSpPr>
          <p:cNvPr id="5" name="Rectangle 4"/>
          <p:cNvSpPr/>
          <p:nvPr userDrawn="1"/>
        </p:nvSpPr>
        <p:spPr>
          <a:xfrm>
            <a:off x="0" y="6006108"/>
            <a:ext cx="12192000" cy="870942"/>
          </a:xfrm>
          <a:prstGeom prst="rect">
            <a:avLst/>
          </a:prstGeom>
          <a:solidFill>
            <a:srgbClr val="D2D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2459" y="6329169"/>
            <a:ext cx="1262009" cy="367200"/>
          </a:xfrm>
          <a:prstGeom prst="rect">
            <a:avLst/>
          </a:prstGeom>
        </p:spPr>
      </p:pic>
    </p:spTree>
    <p:extLst>
      <p:ext uri="{BB962C8B-B14F-4D97-AF65-F5344CB8AC3E}">
        <p14:creationId xmlns:p14="http://schemas.microsoft.com/office/powerpoint/2010/main" val="39260436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slide copy_texture">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3" name="Rectangle 2"/>
          <p:cNvSpPr/>
          <p:nvPr userDrawn="1"/>
        </p:nvSpPr>
        <p:spPr>
          <a:xfrm>
            <a:off x="219075" y="85725"/>
            <a:ext cx="2771775" cy="1162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1080961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1"/>
            <a:ext cx="10815464" cy="3299167"/>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05267" y="6373900"/>
            <a:ext cx="1267288" cy="368735"/>
          </a:xfrm>
          <a:prstGeom prst="rect">
            <a:avLst/>
          </a:prstGeom>
        </p:spPr>
      </p:pic>
      <p:sp>
        <p:nvSpPr>
          <p:cNvPr id="5" name="Rectangle 4"/>
          <p:cNvSpPr/>
          <p:nvPr userDrawn="1"/>
        </p:nvSpPr>
        <p:spPr>
          <a:xfrm>
            <a:off x="0" y="6006108"/>
            <a:ext cx="12192000" cy="870942"/>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0967" y="6298367"/>
            <a:ext cx="1267288" cy="368735"/>
          </a:xfrm>
          <a:prstGeom prst="rect">
            <a:avLst/>
          </a:prstGeom>
        </p:spPr>
      </p:pic>
    </p:spTree>
    <p:extLst>
      <p:ext uri="{BB962C8B-B14F-4D97-AF65-F5344CB8AC3E}">
        <p14:creationId xmlns:p14="http://schemas.microsoft.com/office/powerpoint/2010/main" val="201225074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slide copy_texture option 2">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3" name="Rectangle 2"/>
          <p:cNvSpPr/>
          <p:nvPr userDrawn="1"/>
        </p:nvSpPr>
        <p:spPr>
          <a:xfrm>
            <a:off x="219075" y="85725"/>
            <a:ext cx="2771775" cy="1162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1080961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1"/>
            <a:ext cx="10815464" cy="3853585"/>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sp>
        <p:nvSpPr>
          <p:cNvPr id="19" name="Rectangle 18"/>
          <p:cNvSpPr/>
          <p:nvPr userDrawn="1"/>
        </p:nvSpPr>
        <p:spPr>
          <a:xfrm>
            <a:off x="9993085" y="-19049"/>
            <a:ext cx="123825" cy="1190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05267" y="6373900"/>
            <a:ext cx="1267288" cy="368735"/>
          </a:xfrm>
          <a:prstGeom prst="rect">
            <a:avLst/>
          </a:prstGeom>
        </p:spPr>
      </p:pic>
      <p:pic>
        <p:nvPicPr>
          <p:cNvPr id="30" name="Picture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60914" y="6404379"/>
            <a:ext cx="1267288" cy="368735"/>
          </a:xfrm>
          <a:prstGeom prst="rect">
            <a:avLst/>
          </a:prstGeom>
        </p:spPr>
      </p:pic>
      <p:sp>
        <p:nvSpPr>
          <p:cNvPr id="21" name="Isosceles Triangle 20"/>
          <p:cNvSpPr/>
          <p:nvPr userDrawn="1"/>
        </p:nvSpPr>
        <p:spPr>
          <a:xfrm rot="16200000" flipH="1">
            <a:off x="8957587" y="-680357"/>
            <a:ext cx="2562223" cy="3884848"/>
          </a:xfrm>
          <a:prstGeom prst="triangle">
            <a:avLst>
              <a:gd name="adj" fmla="val 0"/>
            </a:avLst>
          </a:prstGeom>
          <a:blipFill dpi="0" rotWithShape="0">
            <a:blip r:embed="rId3"/>
            <a:srcRect/>
            <a:tile tx="7620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26" name="Picture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2459" y="6329169"/>
            <a:ext cx="1262009" cy="367200"/>
          </a:xfrm>
          <a:prstGeom prst="rect">
            <a:avLst/>
          </a:prstGeom>
        </p:spPr>
      </p:pic>
    </p:spTree>
    <p:extLst>
      <p:ext uri="{BB962C8B-B14F-4D97-AF65-F5344CB8AC3E}">
        <p14:creationId xmlns:p14="http://schemas.microsoft.com/office/powerpoint/2010/main" val="299826010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lide copy_texture option 3">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3" name="Rectangle 2"/>
          <p:cNvSpPr/>
          <p:nvPr userDrawn="1"/>
        </p:nvSpPr>
        <p:spPr>
          <a:xfrm>
            <a:off x="219075" y="85725"/>
            <a:ext cx="2771775" cy="1162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1080961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1"/>
            <a:ext cx="10815464" cy="3853585"/>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05267" y="6373900"/>
            <a:ext cx="1267288" cy="368735"/>
          </a:xfrm>
          <a:prstGeom prst="rect">
            <a:avLst/>
          </a:prstGeom>
        </p:spPr>
      </p:pic>
      <p:pic>
        <p:nvPicPr>
          <p:cNvPr id="30" name="Picture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60914" y="6404379"/>
            <a:ext cx="1267288" cy="368735"/>
          </a:xfrm>
          <a:prstGeom prst="rect">
            <a:avLst/>
          </a:prstGeom>
        </p:spPr>
      </p:pic>
      <p:sp>
        <p:nvSpPr>
          <p:cNvPr id="21" name="Isosceles Triangle 20"/>
          <p:cNvSpPr/>
          <p:nvPr userDrawn="1"/>
        </p:nvSpPr>
        <p:spPr>
          <a:xfrm rot="16200000" flipV="1">
            <a:off x="558815" y="4317983"/>
            <a:ext cx="2000250" cy="3117884"/>
          </a:xfrm>
          <a:prstGeom prst="triangle">
            <a:avLst>
              <a:gd name="adj" fmla="val 0"/>
            </a:avLst>
          </a:prstGeom>
          <a:blipFill dpi="0" rotWithShape="0">
            <a:blip r:embed="rId3"/>
            <a:srcRect/>
            <a:tile tx="762000" ty="0" sx="50000" sy="5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25" name="Freeform 24"/>
          <p:cNvSpPr/>
          <p:nvPr userDrawn="1"/>
        </p:nvSpPr>
        <p:spPr>
          <a:xfrm flipH="1">
            <a:off x="-1" y="4876800"/>
            <a:ext cx="1176335" cy="1962472"/>
          </a:xfrm>
          <a:custGeom>
            <a:avLst/>
            <a:gdLst>
              <a:gd name="connsiteX0" fmla="*/ 0 w 1485900"/>
              <a:gd name="connsiteY0" fmla="*/ 0 h 6877050"/>
              <a:gd name="connsiteX1" fmla="*/ 1485900 w 1485900"/>
              <a:gd name="connsiteY1" fmla="*/ 19050 h 6877050"/>
              <a:gd name="connsiteX2" fmla="*/ 1485900 w 1485900"/>
              <a:gd name="connsiteY2" fmla="*/ 6877050 h 6877050"/>
              <a:gd name="connsiteX3" fmla="*/ 1457325 w 1485900"/>
              <a:gd name="connsiteY3" fmla="*/ 6858000 h 6877050"/>
              <a:gd name="connsiteX4" fmla="*/ 0 w 1485900"/>
              <a:gd name="connsiteY4" fmla="*/ 0 h 6877050"/>
              <a:gd name="connsiteX0" fmla="*/ 0 w 1485900"/>
              <a:gd name="connsiteY0" fmla="*/ 0 h 6877050"/>
              <a:gd name="connsiteX1" fmla="*/ 1485900 w 1485900"/>
              <a:gd name="connsiteY1" fmla="*/ 19050 h 6877050"/>
              <a:gd name="connsiteX2" fmla="*/ 1485900 w 1485900"/>
              <a:gd name="connsiteY2" fmla="*/ 6877050 h 6877050"/>
              <a:gd name="connsiteX3" fmla="*/ 1438275 w 1485900"/>
              <a:gd name="connsiteY3" fmla="*/ 6858000 h 6877050"/>
              <a:gd name="connsiteX4" fmla="*/ 0 w 1485900"/>
              <a:gd name="connsiteY4" fmla="*/ 0 h 6877050"/>
              <a:gd name="connsiteX0" fmla="*/ 0 w 1485900"/>
              <a:gd name="connsiteY0" fmla="*/ 0 h 6886575"/>
              <a:gd name="connsiteX1" fmla="*/ 1485900 w 1485900"/>
              <a:gd name="connsiteY1" fmla="*/ 19050 h 6886575"/>
              <a:gd name="connsiteX2" fmla="*/ 1485900 w 1485900"/>
              <a:gd name="connsiteY2" fmla="*/ 6877050 h 6886575"/>
              <a:gd name="connsiteX3" fmla="*/ 1438275 w 1485900"/>
              <a:gd name="connsiteY3" fmla="*/ 6886575 h 6886575"/>
              <a:gd name="connsiteX4" fmla="*/ 0 w 1485900"/>
              <a:gd name="connsiteY4" fmla="*/ 0 h 6886575"/>
              <a:gd name="connsiteX0" fmla="*/ 0 w 1495425"/>
              <a:gd name="connsiteY0" fmla="*/ 1417188 h 8303763"/>
              <a:gd name="connsiteX1" fmla="*/ 1495425 w 1495425"/>
              <a:gd name="connsiteY1" fmla="*/ 0 h 8303763"/>
              <a:gd name="connsiteX2" fmla="*/ 1485900 w 1495425"/>
              <a:gd name="connsiteY2" fmla="*/ 8294238 h 8303763"/>
              <a:gd name="connsiteX3" fmla="*/ 1438275 w 1495425"/>
              <a:gd name="connsiteY3" fmla="*/ 8303763 h 8303763"/>
              <a:gd name="connsiteX4" fmla="*/ 0 w 1495425"/>
              <a:gd name="connsiteY4" fmla="*/ 1417188 h 8303763"/>
              <a:gd name="connsiteX0" fmla="*/ 0 w 1543050"/>
              <a:gd name="connsiteY0" fmla="*/ 1159402 h 8303763"/>
              <a:gd name="connsiteX1" fmla="*/ 1543050 w 1543050"/>
              <a:gd name="connsiteY1" fmla="*/ 0 h 8303763"/>
              <a:gd name="connsiteX2" fmla="*/ 1533525 w 1543050"/>
              <a:gd name="connsiteY2" fmla="*/ 8294238 h 8303763"/>
              <a:gd name="connsiteX3" fmla="*/ 1485900 w 1543050"/>
              <a:gd name="connsiteY3" fmla="*/ 8303763 h 8303763"/>
              <a:gd name="connsiteX4" fmla="*/ 0 w 1543050"/>
              <a:gd name="connsiteY4" fmla="*/ 1159402 h 8303763"/>
              <a:gd name="connsiteX0" fmla="*/ 0 w 1533525"/>
              <a:gd name="connsiteY0" fmla="*/ 2374680 h 9519041"/>
              <a:gd name="connsiteX1" fmla="*/ 1514475 w 1533525"/>
              <a:gd name="connsiteY1" fmla="*/ 0 h 9519041"/>
              <a:gd name="connsiteX2" fmla="*/ 1533525 w 1533525"/>
              <a:gd name="connsiteY2" fmla="*/ 9509516 h 9519041"/>
              <a:gd name="connsiteX3" fmla="*/ 1485900 w 1533525"/>
              <a:gd name="connsiteY3" fmla="*/ 9519041 h 9519041"/>
              <a:gd name="connsiteX4" fmla="*/ 0 w 1533525"/>
              <a:gd name="connsiteY4" fmla="*/ 2374680 h 9519041"/>
              <a:gd name="connsiteX0" fmla="*/ 0 w 1362075"/>
              <a:gd name="connsiteY0" fmla="*/ 54604 h 9519041"/>
              <a:gd name="connsiteX1" fmla="*/ 1343025 w 1362075"/>
              <a:gd name="connsiteY1" fmla="*/ 0 h 9519041"/>
              <a:gd name="connsiteX2" fmla="*/ 1362075 w 1362075"/>
              <a:gd name="connsiteY2" fmla="*/ 9509516 h 9519041"/>
              <a:gd name="connsiteX3" fmla="*/ 1314450 w 1362075"/>
              <a:gd name="connsiteY3" fmla="*/ 9519041 h 9519041"/>
              <a:gd name="connsiteX4" fmla="*/ 0 w 1362075"/>
              <a:gd name="connsiteY4" fmla="*/ 54604 h 9519041"/>
              <a:gd name="connsiteX0" fmla="*/ 0 w 2209800"/>
              <a:gd name="connsiteY0" fmla="*/ 17777 h 9519041"/>
              <a:gd name="connsiteX1" fmla="*/ 2190750 w 2209800"/>
              <a:gd name="connsiteY1" fmla="*/ 0 h 9519041"/>
              <a:gd name="connsiteX2" fmla="*/ 2209800 w 2209800"/>
              <a:gd name="connsiteY2" fmla="*/ 9509516 h 9519041"/>
              <a:gd name="connsiteX3" fmla="*/ 2162175 w 2209800"/>
              <a:gd name="connsiteY3" fmla="*/ 9519041 h 9519041"/>
              <a:gd name="connsiteX4" fmla="*/ 0 w 2209800"/>
              <a:gd name="connsiteY4" fmla="*/ 17777 h 9519041"/>
              <a:gd name="connsiteX0" fmla="*/ 0 w 2209800"/>
              <a:gd name="connsiteY0" fmla="*/ 17777 h 9519041"/>
              <a:gd name="connsiteX1" fmla="*/ 2190750 w 2209800"/>
              <a:gd name="connsiteY1" fmla="*/ 0 h 9519041"/>
              <a:gd name="connsiteX2" fmla="*/ 2209800 w 2209800"/>
              <a:gd name="connsiteY2" fmla="*/ 9509516 h 9519041"/>
              <a:gd name="connsiteX3" fmla="*/ 2200275 w 2209800"/>
              <a:gd name="connsiteY3" fmla="*/ 9519041 h 9519041"/>
              <a:gd name="connsiteX4" fmla="*/ 0 w 2209800"/>
              <a:gd name="connsiteY4" fmla="*/ 17777 h 9519041"/>
              <a:gd name="connsiteX0" fmla="*/ 0 w 2209800"/>
              <a:gd name="connsiteY0" fmla="*/ 17777 h 9592694"/>
              <a:gd name="connsiteX1" fmla="*/ 2190750 w 2209800"/>
              <a:gd name="connsiteY1" fmla="*/ 0 h 9592694"/>
              <a:gd name="connsiteX2" fmla="*/ 2209800 w 2209800"/>
              <a:gd name="connsiteY2" fmla="*/ 9509516 h 9592694"/>
              <a:gd name="connsiteX3" fmla="*/ 2200275 w 2209800"/>
              <a:gd name="connsiteY3" fmla="*/ 9592694 h 9592694"/>
              <a:gd name="connsiteX4" fmla="*/ 0 w 2209800"/>
              <a:gd name="connsiteY4" fmla="*/ 17777 h 9592694"/>
              <a:gd name="connsiteX0" fmla="*/ 0 w 2279073"/>
              <a:gd name="connsiteY0" fmla="*/ 4906456 h 9592694"/>
              <a:gd name="connsiteX1" fmla="*/ 2260023 w 2279073"/>
              <a:gd name="connsiteY1" fmla="*/ 0 h 9592694"/>
              <a:gd name="connsiteX2" fmla="*/ 2279073 w 2279073"/>
              <a:gd name="connsiteY2" fmla="*/ 9509516 h 9592694"/>
              <a:gd name="connsiteX3" fmla="*/ 2269548 w 2279073"/>
              <a:gd name="connsiteY3" fmla="*/ 9592694 h 9592694"/>
              <a:gd name="connsiteX4" fmla="*/ 0 w 2279073"/>
              <a:gd name="connsiteY4" fmla="*/ 4906456 h 9592694"/>
              <a:gd name="connsiteX0" fmla="*/ 0 w 1711036"/>
              <a:gd name="connsiteY0" fmla="*/ 3742485 h 9592694"/>
              <a:gd name="connsiteX1" fmla="*/ 1691986 w 1711036"/>
              <a:gd name="connsiteY1" fmla="*/ 0 h 9592694"/>
              <a:gd name="connsiteX2" fmla="*/ 1711036 w 1711036"/>
              <a:gd name="connsiteY2" fmla="*/ 9509516 h 9592694"/>
              <a:gd name="connsiteX3" fmla="*/ 1701511 w 1711036"/>
              <a:gd name="connsiteY3" fmla="*/ 9592694 h 9592694"/>
              <a:gd name="connsiteX4" fmla="*/ 0 w 1711036"/>
              <a:gd name="connsiteY4" fmla="*/ 3742485 h 9592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036" h="9592694">
                <a:moveTo>
                  <a:pt x="0" y="3742485"/>
                </a:moveTo>
                <a:lnTo>
                  <a:pt x="1691986" y="0"/>
                </a:lnTo>
                <a:lnTo>
                  <a:pt x="1711036" y="9509516"/>
                </a:lnTo>
                <a:lnTo>
                  <a:pt x="1701511" y="9592694"/>
                </a:lnTo>
                <a:lnTo>
                  <a:pt x="0" y="3742485"/>
                </a:lnTo>
                <a:close/>
              </a:path>
            </a:pathLst>
          </a:custGeom>
          <a:solidFill>
            <a:srgbClr val="006C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26" name="Picture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2459" y="6329169"/>
            <a:ext cx="1262009" cy="367200"/>
          </a:xfrm>
          <a:prstGeom prst="rect">
            <a:avLst/>
          </a:prstGeom>
        </p:spPr>
      </p:pic>
    </p:spTree>
    <p:extLst>
      <p:ext uri="{BB962C8B-B14F-4D97-AF65-F5344CB8AC3E}">
        <p14:creationId xmlns:p14="http://schemas.microsoft.com/office/powerpoint/2010/main" val="12946668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6C76869-73BE-4B96-9157-18AD23736625}" type="datetimeFigureOut">
              <a:rPr lang="en-AU">
                <a:solidFill>
                  <a:prstClr val="black"/>
                </a:solidFill>
              </a:rPr>
              <a:pPr/>
              <a:t>11/02/2020</a:t>
            </a:fld>
            <a:endParaRPr lang="en-AU">
              <a:solidFill>
                <a:prstClr val="black"/>
              </a:solidFill>
            </a:endParaRPr>
          </a:p>
        </p:txBody>
      </p:sp>
      <p:sp>
        <p:nvSpPr>
          <p:cNvPr id="5" name="Footer Placeholder 4"/>
          <p:cNvSpPr>
            <a:spLocks noGrp="1"/>
          </p:cNvSpPr>
          <p:nvPr>
            <p:ph type="ftr" sz="quarter" idx="11"/>
          </p:nvPr>
        </p:nvSpPr>
        <p:spPr/>
        <p:txBody>
          <a:bodyPr/>
          <a:lstStyle/>
          <a:p>
            <a:endParaRPr lang="en-AU">
              <a:solidFill>
                <a:prstClr val="black"/>
              </a:solidFill>
            </a:endParaRPr>
          </a:p>
        </p:txBody>
      </p:sp>
      <p:sp>
        <p:nvSpPr>
          <p:cNvPr id="6" name="Slide Number Placeholder 5"/>
          <p:cNvSpPr>
            <a:spLocks noGrp="1"/>
          </p:cNvSpPr>
          <p:nvPr>
            <p:ph type="sldNum" sz="quarter" idx="12"/>
          </p:nvPr>
        </p:nvSpPr>
        <p:spPr/>
        <p:txBody>
          <a:bodyPr/>
          <a:lstStyle/>
          <a:p>
            <a:fld id="{F9A2C260-0D73-4FC1-8091-986B7EE12762}" type="slidenum">
              <a:rPr lang="en-AU">
                <a:solidFill>
                  <a:prstClr val="black"/>
                </a:solidFill>
              </a:rPr>
              <a:pPr/>
              <a:t>‹#›</a:t>
            </a:fld>
            <a:endParaRPr lang="en-AU">
              <a:solidFill>
                <a:prstClr val="black"/>
              </a:solidFill>
            </a:endParaRPr>
          </a:p>
        </p:txBody>
      </p:sp>
    </p:spTree>
    <p:extLst>
      <p:ext uri="{BB962C8B-B14F-4D97-AF65-F5344CB8AC3E}">
        <p14:creationId xmlns:p14="http://schemas.microsoft.com/office/powerpoint/2010/main" val="3978007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C76869-73BE-4B96-9157-18AD23736625}" type="datetimeFigureOut">
              <a:rPr lang="en-AU">
                <a:solidFill>
                  <a:prstClr val="black"/>
                </a:solidFill>
              </a:rPr>
              <a:pPr/>
              <a:t>11/02/2020</a:t>
            </a:fld>
            <a:endParaRPr lang="en-AU">
              <a:solidFill>
                <a:prstClr val="black"/>
              </a:solidFill>
            </a:endParaRPr>
          </a:p>
        </p:txBody>
      </p:sp>
      <p:sp>
        <p:nvSpPr>
          <p:cNvPr id="3" name="Footer Placeholder 2"/>
          <p:cNvSpPr>
            <a:spLocks noGrp="1"/>
          </p:cNvSpPr>
          <p:nvPr>
            <p:ph type="ftr" sz="quarter" idx="11"/>
          </p:nvPr>
        </p:nvSpPr>
        <p:spPr/>
        <p:txBody>
          <a:bodyPr/>
          <a:lstStyle/>
          <a:p>
            <a:endParaRPr lang="en-AU">
              <a:solidFill>
                <a:prstClr val="black"/>
              </a:solidFill>
            </a:endParaRPr>
          </a:p>
        </p:txBody>
      </p:sp>
      <p:sp>
        <p:nvSpPr>
          <p:cNvPr id="4" name="Slide Number Placeholder 3"/>
          <p:cNvSpPr>
            <a:spLocks noGrp="1"/>
          </p:cNvSpPr>
          <p:nvPr>
            <p:ph type="sldNum" sz="quarter" idx="12"/>
          </p:nvPr>
        </p:nvSpPr>
        <p:spPr/>
        <p:txBody>
          <a:bodyPr/>
          <a:lstStyle/>
          <a:p>
            <a:fld id="{F9A2C260-0D73-4FC1-8091-986B7EE12762}" type="slidenum">
              <a:rPr lang="en-AU">
                <a:solidFill>
                  <a:prstClr val="black"/>
                </a:solidFill>
              </a:rPr>
              <a:pPr/>
              <a:t>‹#›</a:t>
            </a:fld>
            <a:endParaRPr lang="en-AU">
              <a:solidFill>
                <a:prstClr val="black"/>
              </a:solidFill>
            </a:endParaRPr>
          </a:p>
        </p:txBody>
      </p:sp>
    </p:spTree>
    <p:extLst>
      <p:ext uri="{BB962C8B-B14F-4D97-AF65-F5344CB8AC3E}">
        <p14:creationId xmlns:p14="http://schemas.microsoft.com/office/powerpoint/2010/main" val="319705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19" name="Picture Placeholder 18"/>
          <p:cNvSpPr>
            <a:spLocks noGrp="1"/>
          </p:cNvSpPr>
          <p:nvPr>
            <p:ph type="pic" sz="quarter" idx="10" hasCustomPrompt="1"/>
          </p:nvPr>
        </p:nvSpPr>
        <p:spPr>
          <a:xfrm>
            <a:off x="0" y="0"/>
            <a:ext cx="6096000" cy="6858000"/>
          </a:xfrm>
          <a:prstGeom prst="rect">
            <a:avLst/>
          </a:prstGeom>
        </p:spPr>
        <p:txBody>
          <a:bodyPr rIns="108000" anchor="ctr" anchorCtr="0"/>
          <a:lstStyle>
            <a:lvl1pPr>
              <a:defRPr sz="1400" baseline="0"/>
            </a:lvl1pPr>
          </a:lstStyle>
          <a:p>
            <a:r>
              <a:rPr lang="en-US" dirty="0" smtClean="0"/>
              <a:t>Drag picture or click icon to place</a:t>
            </a:r>
            <a:endParaRPr lang="en-US" dirty="0"/>
          </a:p>
        </p:txBody>
      </p:sp>
    </p:spTree>
    <p:extLst>
      <p:ext uri="{BB962C8B-B14F-4D97-AF65-F5344CB8AC3E}">
        <p14:creationId xmlns:p14="http://schemas.microsoft.com/office/powerpoint/2010/main" val="4245281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ormAutofit/>
          </a:bodyPr>
          <a:lstStyle>
            <a:lvl1pPr>
              <a:defRPr sz="1600" baseline="0"/>
            </a:lvl1pPr>
          </a:lstStyle>
          <a:p>
            <a:r>
              <a:rPr lang="en-US" dirty="0" smtClean="0"/>
              <a:t>Drag your picture here and Send to back</a:t>
            </a:r>
            <a:endParaRPr lang="en-US" dirty="0"/>
          </a:p>
        </p:txBody>
      </p:sp>
    </p:spTree>
    <p:extLst>
      <p:ext uri="{BB962C8B-B14F-4D97-AF65-F5344CB8AC3E}">
        <p14:creationId xmlns:p14="http://schemas.microsoft.com/office/powerpoint/2010/main" val="191200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out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30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image option 2">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379112" y="2765699"/>
            <a:ext cx="6012163" cy="678126"/>
          </a:xfrm>
          <a:prstGeom prst="rect">
            <a:avLst/>
          </a:prstGeom>
        </p:spPr>
        <p:txBody>
          <a:bodyPr/>
          <a:lstStyle>
            <a:lvl1pPr>
              <a:defRPr sz="2800">
                <a:solidFill>
                  <a:schemeClr val="tx1"/>
                </a:solidFill>
              </a:defRPr>
            </a:lvl1pPr>
          </a:lstStyle>
          <a:p>
            <a:r>
              <a:rPr lang="en-AU" dirty="0" smtClean="0"/>
              <a:t>SUB HEADLINE / PRESENTER (28PT ARIAL NARROW, UPPER CASE)</a:t>
            </a:r>
            <a:endParaRPr lang="en-US" dirty="0" smtClean="0"/>
          </a:p>
        </p:txBody>
      </p:sp>
      <p:sp>
        <p:nvSpPr>
          <p:cNvPr id="19" name="Text Placeholder 17"/>
          <p:cNvSpPr>
            <a:spLocks noGrp="1"/>
          </p:cNvSpPr>
          <p:nvPr>
            <p:ph type="body" sz="quarter" idx="12" hasCustomPrompt="1"/>
          </p:nvPr>
        </p:nvSpPr>
        <p:spPr>
          <a:xfrm>
            <a:off x="370485" y="4463086"/>
            <a:ext cx="5649316" cy="409725"/>
          </a:xfrm>
          <a:prstGeom prst="rect">
            <a:avLst/>
          </a:prstGeom>
        </p:spPr>
        <p:txBody>
          <a:bodyPr/>
          <a:lstStyle>
            <a:lvl1pPr>
              <a:defRPr sz="2000" baseline="0">
                <a:solidFill>
                  <a:schemeClr val="tx1"/>
                </a:solidFill>
              </a:defRPr>
            </a:lvl1pPr>
          </a:lstStyle>
          <a:p>
            <a:r>
              <a:rPr lang="en-AU" dirty="0" smtClean="0"/>
              <a:t>DATE (20PT ARIAL NARROW, UPPER CASE)</a:t>
            </a:r>
            <a:br>
              <a:rPr lang="en-AU" dirty="0" smtClean="0"/>
            </a:br>
            <a:endParaRPr lang="en-US" dirty="0" smtClean="0"/>
          </a:p>
        </p:txBody>
      </p:sp>
      <p:sp>
        <p:nvSpPr>
          <p:cNvPr id="23" name="Text Placeholder 22"/>
          <p:cNvSpPr>
            <a:spLocks noGrp="1"/>
          </p:cNvSpPr>
          <p:nvPr>
            <p:ph type="body" sz="quarter" idx="13" hasCustomPrompt="1"/>
          </p:nvPr>
        </p:nvSpPr>
        <p:spPr>
          <a:xfrm>
            <a:off x="378808" y="1959605"/>
            <a:ext cx="6012467" cy="1180231"/>
          </a:xfrm>
          <a:prstGeom prst="rect">
            <a:avLst/>
          </a:prstGeom>
        </p:spPr>
        <p:txBody>
          <a:bodyPr/>
          <a:lstStyle>
            <a:lvl1pPr>
              <a:defRPr sz="4500" b="1" baseline="0">
                <a:solidFill>
                  <a:srgbClr val="006CAB"/>
                </a:solidFill>
              </a:defRPr>
            </a:lvl1pPr>
          </a:lstStyle>
          <a:p>
            <a:pPr lvl="0"/>
            <a:r>
              <a:rPr lang="en-US" dirty="0" smtClean="0"/>
              <a:t>TITLE (UPPER CASE)</a:t>
            </a:r>
          </a:p>
        </p:txBody>
      </p:sp>
      <p:sp>
        <p:nvSpPr>
          <p:cNvPr id="25" name="Text Placeholder 17"/>
          <p:cNvSpPr>
            <a:spLocks noGrp="1"/>
          </p:cNvSpPr>
          <p:nvPr>
            <p:ph type="body" sz="quarter" idx="14" hasCustomPrompt="1"/>
          </p:nvPr>
        </p:nvSpPr>
        <p:spPr>
          <a:xfrm>
            <a:off x="370183" y="4872811"/>
            <a:ext cx="5649617" cy="409725"/>
          </a:xfrm>
          <a:prstGeom prst="rect">
            <a:avLst/>
          </a:prstGeom>
        </p:spPr>
        <p:txBody>
          <a:bodyPr/>
          <a:lstStyle>
            <a:lvl1pPr>
              <a:defRPr sz="2000" baseline="0">
                <a:solidFill>
                  <a:schemeClr val="tx1"/>
                </a:solidFill>
              </a:defRPr>
            </a:lvl1pPr>
          </a:lstStyle>
          <a:p>
            <a:r>
              <a:rPr lang="en-AU" dirty="0" smtClean="0"/>
              <a:t>LOCATION/ EXTRA LINE (20PT ARIAL NARROW, UPPER CASE)</a:t>
            </a:r>
            <a:br>
              <a:rPr lang="en-AU" dirty="0" smtClean="0"/>
            </a:br>
            <a:endParaRPr lang="en-US" dirty="0" smtClean="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1668" y="440724"/>
            <a:ext cx="2270107" cy="660521"/>
          </a:xfrm>
          <a:prstGeom prst="rect">
            <a:avLst/>
          </a:prstGeom>
        </p:spPr>
      </p:pic>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r="64120" b="6369"/>
          <a:stretch/>
        </p:blipFill>
        <p:spPr>
          <a:xfrm>
            <a:off x="8610064" y="0"/>
            <a:ext cx="3014138" cy="6866467"/>
          </a:xfrm>
          <a:prstGeom prst="rect">
            <a:avLst/>
          </a:prstGeom>
        </p:spPr>
      </p:pic>
    </p:spTree>
    <p:extLst>
      <p:ext uri="{BB962C8B-B14F-4D97-AF65-F5344CB8AC3E}">
        <p14:creationId xmlns:p14="http://schemas.microsoft.com/office/powerpoint/2010/main" val="298312850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18290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hart Placeholder 2"/>
          <p:cNvSpPr>
            <a:spLocks noGrp="1"/>
          </p:cNvSpPr>
          <p:nvPr>
            <p:ph type="chart" sz="quarter" idx="10" hasCustomPrompt="1"/>
          </p:nvPr>
        </p:nvSpPr>
        <p:spPr>
          <a:xfrm>
            <a:off x="457934" y="1600200"/>
            <a:ext cx="11123752" cy="4762500"/>
          </a:xfrm>
        </p:spPr>
        <p:txBody>
          <a:bodyPr/>
          <a:lstStyle>
            <a:lvl1pPr>
              <a:defRPr/>
            </a:lvl1pPr>
          </a:lstStyle>
          <a:p>
            <a:r>
              <a:rPr lang="en-US" dirty="0" smtClean="0"/>
              <a:t>Insert or drag chart or graph here</a:t>
            </a:r>
            <a:endParaRPr lang="en-US" dirty="0"/>
          </a:p>
        </p:txBody>
      </p:sp>
    </p:spTree>
    <p:extLst>
      <p:ext uri="{BB962C8B-B14F-4D97-AF65-F5344CB8AC3E}">
        <p14:creationId xmlns:p14="http://schemas.microsoft.com/office/powerpoint/2010/main" val="34712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et the Team">
    <p:spTree>
      <p:nvGrpSpPr>
        <p:cNvPr id="1" name=""/>
        <p:cNvGrpSpPr/>
        <p:nvPr/>
      </p:nvGrpSpPr>
      <p:grpSpPr>
        <a:xfrm>
          <a:off x="0" y="0"/>
          <a:ext cx="0" cy="0"/>
          <a:chOff x="0" y="0"/>
          <a:chExt cx="0" cy="0"/>
        </a:xfrm>
      </p:grpSpPr>
      <p:sp>
        <p:nvSpPr>
          <p:cNvPr id="23" name="Picture Placeholder 22"/>
          <p:cNvSpPr>
            <a:spLocks noGrp="1"/>
          </p:cNvSpPr>
          <p:nvPr>
            <p:ph type="pic" sz="quarter" idx="15"/>
          </p:nvPr>
        </p:nvSpPr>
        <p:spPr>
          <a:xfrm>
            <a:off x="1109428" y="2019300"/>
            <a:ext cx="2133600" cy="2133600"/>
          </a:xfrm>
          <a:prstGeom prst="rect">
            <a:avLst/>
          </a:prstGeom>
        </p:spPr>
        <p:txBody>
          <a:bodyPr>
            <a:normAutofit/>
          </a:bodyPr>
          <a:lstStyle>
            <a:lvl1pPr>
              <a:defRPr sz="1600"/>
            </a:lvl1pPr>
          </a:lstStyle>
          <a:p>
            <a:endParaRPr lang="en-US" dirty="0"/>
          </a:p>
        </p:txBody>
      </p:sp>
      <p:sp>
        <p:nvSpPr>
          <p:cNvPr id="18" name="Picture Placeholder 22"/>
          <p:cNvSpPr>
            <a:spLocks noGrp="1"/>
          </p:cNvSpPr>
          <p:nvPr>
            <p:ph type="pic" sz="quarter" idx="16"/>
          </p:nvPr>
        </p:nvSpPr>
        <p:spPr>
          <a:xfrm>
            <a:off x="3657600" y="2019300"/>
            <a:ext cx="2133600" cy="2133600"/>
          </a:xfrm>
          <a:prstGeom prst="rect">
            <a:avLst/>
          </a:prstGeom>
        </p:spPr>
        <p:txBody>
          <a:bodyPr>
            <a:normAutofit/>
          </a:bodyPr>
          <a:lstStyle>
            <a:lvl1pPr>
              <a:defRPr sz="1600"/>
            </a:lvl1pPr>
          </a:lstStyle>
          <a:p>
            <a:endParaRPr lang="en-US"/>
          </a:p>
        </p:txBody>
      </p:sp>
      <p:sp>
        <p:nvSpPr>
          <p:cNvPr id="19" name="Picture Placeholder 22"/>
          <p:cNvSpPr>
            <a:spLocks noGrp="1"/>
          </p:cNvSpPr>
          <p:nvPr>
            <p:ph type="pic" sz="quarter" idx="17"/>
          </p:nvPr>
        </p:nvSpPr>
        <p:spPr>
          <a:xfrm>
            <a:off x="6096000" y="2019300"/>
            <a:ext cx="2133600" cy="2133600"/>
          </a:xfrm>
          <a:prstGeom prst="rect">
            <a:avLst/>
          </a:prstGeom>
        </p:spPr>
        <p:txBody>
          <a:bodyPr>
            <a:normAutofit/>
          </a:bodyPr>
          <a:lstStyle>
            <a:lvl1pPr>
              <a:defRPr sz="1600"/>
            </a:lvl1pPr>
          </a:lstStyle>
          <a:p>
            <a:endParaRPr lang="en-US"/>
          </a:p>
        </p:txBody>
      </p:sp>
      <p:sp>
        <p:nvSpPr>
          <p:cNvPr id="20" name="Picture Placeholder 22"/>
          <p:cNvSpPr>
            <a:spLocks noGrp="1"/>
          </p:cNvSpPr>
          <p:nvPr>
            <p:ph type="pic" sz="quarter" idx="18"/>
          </p:nvPr>
        </p:nvSpPr>
        <p:spPr>
          <a:xfrm>
            <a:off x="8534400" y="2019300"/>
            <a:ext cx="2133600" cy="2133600"/>
          </a:xfrm>
          <a:prstGeom prst="rect">
            <a:avLst/>
          </a:prstGeom>
        </p:spPr>
        <p:txBody>
          <a:bodyPr>
            <a:normAutofit/>
          </a:bodyPr>
          <a:lstStyle>
            <a:lvl1pPr>
              <a:defRPr sz="1600"/>
            </a:lvl1pPr>
          </a:lstStyle>
          <a:p>
            <a:endParaRPr lang="en-US"/>
          </a:p>
        </p:txBody>
      </p:sp>
    </p:spTree>
    <p:extLst>
      <p:ext uri="{BB962C8B-B14F-4D97-AF65-F5344CB8AC3E}">
        <p14:creationId xmlns:p14="http://schemas.microsoft.com/office/powerpoint/2010/main" val="48095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nodePh="1">
                                  <p:stCondLst>
                                    <p:cond delay="0"/>
                                  </p:stCondLst>
                                  <p:endCondLst>
                                    <p:cond evt="begin" delay="0">
                                      <p:tn val="5"/>
                                    </p:cond>
                                  </p:end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par>
                          <p:cTn id="11" fill="hold">
                            <p:stCondLst>
                              <p:cond delay="1000"/>
                            </p:stCondLst>
                            <p:childTnLst>
                              <p:par>
                                <p:cTn id="12" presetID="31" presetClass="entr" presetSubtype="0" fill="hold" grpId="0" nodeType="afterEffect" nodePh="1">
                                  <p:stCondLst>
                                    <p:cond delay="0"/>
                                  </p:stCondLst>
                                  <p:endCondLst>
                                    <p:cond evt="begin" delay="0">
                                      <p:tn val="12"/>
                                    </p:cond>
                                  </p:end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par>
                          <p:cTn id="18" fill="hold">
                            <p:stCondLst>
                              <p:cond delay="2000"/>
                            </p:stCondLst>
                            <p:childTnLst>
                              <p:par>
                                <p:cTn id="19" presetID="31" presetClass="entr" presetSubtype="0" fill="hold" grpId="0" nodeType="afterEffect" nodePh="1">
                                  <p:stCondLst>
                                    <p:cond delay="0"/>
                                  </p:stCondLst>
                                  <p:endCondLst>
                                    <p:cond evt="begin" delay="0">
                                      <p:tn val="19"/>
                                    </p:cond>
                                  </p:end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childTnLst>
                          </p:cTn>
                        </p:par>
                        <p:par>
                          <p:cTn id="25" fill="hold">
                            <p:stCondLst>
                              <p:cond delay="3000"/>
                            </p:stCondLst>
                            <p:childTnLst>
                              <p:par>
                                <p:cTn id="26" presetID="31" presetClass="entr" presetSubtype="0" fill="hold" grpId="0" nodeType="afterEffect" nodePh="1">
                                  <p:stCondLst>
                                    <p:cond delay="0"/>
                                  </p:stCondLst>
                                  <p:endCondLst>
                                    <p:cond evt="begin" delay="0">
                                      <p:tn val="26"/>
                                    </p:cond>
                                  </p:end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90"/>
                                          </p:val>
                                        </p:tav>
                                        <p:tav tm="100000">
                                          <p:val>
                                            <p:fltVal val="0"/>
                                          </p:val>
                                        </p:tav>
                                      </p:tavLst>
                                    </p:anim>
                                    <p:animEffect transition="in" filter="fade">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8" grpId="0"/>
      <p:bldP spid="19" grpId="0"/>
      <p:bldP spid="20"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ortfolio One">
    <p:spTree>
      <p:nvGrpSpPr>
        <p:cNvPr id="1" name=""/>
        <p:cNvGrpSpPr/>
        <p:nvPr/>
      </p:nvGrpSpPr>
      <p:grpSpPr>
        <a:xfrm>
          <a:off x="0" y="0"/>
          <a:ext cx="0" cy="0"/>
          <a:chOff x="0" y="0"/>
          <a:chExt cx="0" cy="0"/>
        </a:xfrm>
      </p:grpSpPr>
      <p:sp>
        <p:nvSpPr>
          <p:cNvPr id="18" name="Picture Placeholder 13"/>
          <p:cNvSpPr>
            <a:spLocks noGrp="1"/>
          </p:cNvSpPr>
          <p:nvPr>
            <p:ph type="pic" sz="quarter" idx="10"/>
          </p:nvPr>
        </p:nvSpPr>
        <p:spPr>
          <a:xfrm>
            <a:off x="1288297" y="1560987"/>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20" name="Picture Placeholder 13"/>
          <p:cNvSpPr>
            <a:spLocks noGrp="1"/>
          </p:cNvSpPr>
          <p:nvPr>
            <p:ph type="pic" sz="quarter" idx="15"/>
          </p:nvPr>
        </p:nvSpPr>
        <p:spPr>
          <a:xfrm>
            <a:off x="6064226" y="1566155"/>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26" name="Picture Placeholder 13"/>
          <p:cNvSpPr>
            <a:spLocks noGrp="1"/>
          </p:cNvSpPr>
          <p:nvPr>
            <p:ph type="pic" sz="quarter" idx="16"/>
          </p:nvPr>
        </p:nvSpPr>
        <p:spPr>
          <a:xfrm>
            <a:off x="8452190" y="1571249"/>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27" name="Picture Placeholder 13"/>
          <p:cNvSpPr>
            <a:spLocks noGrp="1"/>
          </p:cNvSpPr>
          <p:nvPr>
            <p:ph type="pic" sz="quarter" idx="17"/>
          </p:nvPr>
        </p:nvSpPr>
        <p:spPr>
          <a:xfrm>
            <a:off x="1288297" y="3971207"/>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28" name="Picture Placeholder 13"/>
          <p:cNvSpPr>
            <a:spLocks noGrp="1"/>
          </p:cNvSpPr>
          <p:nvPr>
            <p:ph type="pic" sz="quarter" idx="18"/>
          </p:nvPr>
        </p:nvSpPr>
        <p:spPr>
          <a:xfrm>
            <a:off x="3676261" y="3971207"/>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29" name="Picture Placeholder 13"/>
          <p:cNvSpPr>
            <a:spLocks noGrp="1"/>
          </p:cNvSpPr>
          <p:nvPr>
            <p:ph type="pic" sz="quarter" idx="19"/>
          </p:nvPr>
        </p:nvSpPr>
        <p:spPr>
          <a:xfrm>
            <a:off x="6064226" y="3960944"/>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30" name="Picture Placeholder 13"/>
          <p:cNvSpPr>
            <a:spLocks noGrp="1"/>
          </p:cNvSpPr>
          <p:nvPr>
            <p:ph type="pic" sz="quarter" idx="20"/>
          </p:nvPr>
        </p:nvSpPr>
        <p:spPr>
          <a:xfrm>
            <a:off x="8452190" y="3960944"/>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
        <p:nvSpPr>
          <p:cNvPr id="32" name="Picture Placeholder 13"/>
          <p:cNvSpPr>
            <a:spLocks noGrp="1"/>
          </p:cNvSpPr>
          <p:nvPr>
            <p:ph type="pic" sz="quarter" idx="21"/>
          </p:nvPr>
        </p:nvSpPr>
        <p:spPr>
          <a:xfrm>
            <a:off x="3676261" y="1560987"/>
            <a:ext cx="2317411" cy="2315294"/>
          </a:xfrm>
          <a:effectLst/>
        </p:spPr>
        <p:txBody>
          <a:bodyPr rtlCol="0">
            <a:normAutofit/>
          </a:bodyPr>
          <a:lstStyle>
            <a:lvl1pPr marL="0" indent="0">
              <a:buNone/>
              <a:defRPr sz="1800" b="0" i="0">
                <a:ln>
                  <a:noFill/>
                </a:ln>
                <a:solidFill>
                  <a:schemeClr val="tx2"/>
                </a:solidFill>
                <a:latin typeface="Calibri Regular" charset="0"/>
                <a:cs typeface="Calibri Regular" charset="0"/>
              </a:defRPr>
            </a:lvl1pPr>
          </a:lstStyle>
          <a:p>
            <a:pPr lvl="0"/>
            <a:endParaRPr lang="en-US" noProof="0" dirty="0"/>
          </a:p>
        </p:txBody>
      </p:sp>
    </p:spTree>
    <p:extLst>
      <p:ext uri="{BB962C8B-B14F-4D97-AF65-F5344CB8AC3E}">
        <p14:creationId xmlns:p14="http://schemas.microsoft.com/office/powerpoint/2010/main" val="235437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ppt_w</p:attrName>
                                        </p:attrNameLst>
                                      </p:cBhvr>
                                      <p:tavLst>
                                        <p:tav tm="0">
                                          <p:val>
                                            <p:fltVal val="0"/>
                                          </p:val>
                                        </p:tav>
                                        <p:tav tm="100000">
                                          <p:val>
                                            <p:strVal val="#ppt_w"/>
                                          </p:val>
                                        </p:tav>
                                      </p:tavLst>
                                    </p:anim>
                                    <p:anim calcmode="lin" valueType="num">
                                      <p:cBhvr>
                                        <p:cTn id="8" dur="400" fill="hold"/>
                                        <p:tgtEl>
                                          <p:spTgt spid="18"/>
                                        </p:tgtEl>
                                        <p:attrNameLst>
                                          <p:attrName>ppt_h</p:attrName>
                                        </p:attrNameLst>
                                      </p:cBhvr>
                                      <p:tavLst>
                                        <p:tav tm="0">
                                          <p:val>
                                            <p:fltVal val="0"/>
                                          </p:val>
                                        </p:tav>
                                        <p:tav tm="100000">
                                          <p:val>
                                            <p:strVal val="#ppt_h"/>
                                          </p:val>
                                        </p:tav>
                                      </p:tavLst>
                                    </p:anim>
                                    <p:animEffect transition="in" filter="fade">
                                      <p:cBhvr>
                                        <p:cTn id="9" dur="400"/>
                                        <p:tgtEl>
                                          <p:spTgt spid="18"/>
                                        </p:tgtEl>
                                      </p:cBhvr>
                                    </p:animEffect>
                                  </p:childTnLst>
                                </p:cTn>
                              </p:par>
                            </p:childTnLst>
                          </p:cTn>
                        </p:par>
                        <p:par>
                          <p:cTn id="10" fill="hold">
                            <p:stCondLst>
                              <p:cond delay="4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27"/>
                                        </p:tgtEl>
                                        <p:attrNameLst>
                                          <p:attrName>style.visibility</p:attrName>
                                        </p:attrNameLst>
                                      </p:cBhvr>
                                      <p:to>
                                        <p:strVal val="visible"/>
                                      </p:to>
                                    </p:set>
                                    <p:anim calcmode="lin" valueType="num">
                                      <p:cBhvr>
                                        <p:cTn id="13" dur="400" fill="hold"/>
                                        <p:tgtEl>
                                          <p:spTgt spid="27"/>
                                        </p:tgtEl>
                                        <p:attrNameLst>
                                          <p:attrName>ppt_w</p:attrName>
                                        </p:attrNameLst>
                                      </p:cBhvr>
                                      <p:tavLst>
                                        <p:tav tm="0">
                                          <p:val>
                                            <p:fltVal val="0"/>
                                          </p:val>
                                        </p:tav>
                                        <p:tav tm="100000">
                                          <p:val>
                                            <p:strVal val="#ppt_w"/>
                                          </p:val>
                                        </p:tav>
                                      </p:tavLst>
                                    </p:anim>
                                    <p:anim calcmode="lin" valueType="num">
                                      <p:cBhvr>
                                        <p:cTn id="14" dur="400" fill="hold"/>
                                        <p:tgtEl>
                                          <p:spTgt spid="27"/>
                                        </p:tgtEl>
                                        <p:attrNameLst>
                                          <p:attrName>ppt_h</p:attrName>
                                        </p:attrNameLst>
                                      </p:cBhvr>
                                      <p:tavLst>
                                        <p:tav tm="0">
                                          <p:val>
                                            <p:fltVal val="0"/>
                                          </p:val>
                                        </p:tav>
                                        <p:tav tm="100000">
                                          <p:val>
                                            <p:strVal val="#ppt_h"/>
                                          </p:val>
                                        </p:tav>
                                      </p:tavLst>
                                    </p:anim>
                                    <p:animEffect transition="in" filter="fade">
                                      <p:cBhvr>
                                        <p:cTn id="15" dur="400"/>
                                        <p:tgtEl>
                                          <p:spTgt spid="27"/>
                                        </p:tgtEl>
                                      </p:cBhvr>
                                    </p:animEffect>
                                  </p:childTnLst>
                                </p:cTn>
                              </p:par>
                            </p:childTnLst>
                          </p:cTn>
                        </p:par>
                        <p:par>
                          <p:cTn id="16" fill="hold">
                            <p:stCondLst>
                              <p:cond delay="800"/>
                            </p:stCondLst>
                            <p:childTnLst>
                              <p:par>
                                <p:cTn id="17" presetID="53" presetClass="entr" presetSubtype="16" fill="hold" grpId="0" nodeType="afterEffect" nodePh="1">
                                  <p:stCondLst>
                                    <p:cond delay="0"/>
                                  </p:stCondLst>
                                  <p:endCondLst>
                                    <p:cond evt="begin" delay="0">
                                      <p:tn val="17"/>
                                    </p:cond>
                                  </p:endCondLst>
                                  <p:childTnLst>
                                    <p:set>
                                      <p:cBhvr>
                                        <p:cTn id="18" dur="1" fill="hold">
                                          <p:stCondLst>
                                            <p:cond delay="0"/>
                                          </p:stCondLst>
                                        </p:cTn>
                                        <p:tgtEl>
                                          <p:spTgt spid="28"/>
                                        </p:tgtEl>
                                        <p:attrNameLst>
                                          <p:attrName>style.visibility</p:attrName>
                                        </p:attrNameLst>
                                      </p:cBhvr>
                                      <p:to>
                                        <p:strVal val="visible"/>
                                      </p:to>
                                    </p:set>
                                    <p:anim calcmode="lin" valueType="num">
                                      <p:cBhvr>
                                        <p:cTn id="19" dur="400" fill="hold"/>
                                        <p:tgtEl>
                                          <p:spTgt spid="28"/>
                                        </p:tgtEl>
                                        <p:attrNameLst>
                                          <p:attrName>ppt_w</p:attrName>
                                        </p:attrNameLst>
                                      </p:cBhvr>
                                      <p:tavLst>
                                        <p:tav tm="0">
                                          <p:val>
                                            <p:fltVal val="0"/>
                                          </p:val>
                                        </p:tav>
                                        <p:tav tm="100000">
                                          <p:val>
                                            <p:strVal val="#ppt_w"/>
                                          </p:val>
                                        </p:tav>
                                      </p:tavLst>
                                    </p:anim>
                                    <p:anim calcmode="lin" valueType="num">
                                      <p:cBhvr>
                                        <p:cTn id="20" dur="400" fill="hold"/>
                                        <p:tgtEl>
                                          <p:spTgt spid="28"/>
                                        </p:tgtEl>
                                        <p:attrNameLst>
                                          <p:attrName>ppt_h</p:attrName>
                                        </p:attrNameLst>
                                      </p:cBhvr>
                                      <p:tavLst>
                                        <p:tav tm="0">
                                          <p:val>
                                            <p:fltVal val="0"/>
                                          </p:val>
                                        </p:tav>
                                        <p:tav tm="100000">
                                          <p:val>
                                            <p:strVal val="#ppt_h"/>
                                          </p:val>
                                        </p:tav>
                                      </p:tavLst>
                                    </p:anim>
                                    <p:animEffect transition="in" filter="fade">
                                      <p:cBhvr>
                                        <p:cTn id="21" dur="400"/>
                                        <p:tgtEl>
                                          <p:spTgt spid="28"/>
                                        </p:tgtEl>
                                      </p:cBhvr>
                                    </p:animEffect>
                                  </p:childTnLst>
                                </p:cTn>
                              </p:par>
                            </p:childTnLst>
                          </p:cTn>
                        </p:par>
                        <p:par>
                          <p:cTn id="22" fill="hold">
                            <p:stCondLst>
                              <p:cond delay="1200"/>
                            </p:stCondLst>
                            <p:childTnLst>
                              <p:par>
                                <p:cTn id="23" presetID="53" presetClass="entr" presetSubtype="16" fill="hold" grpId="0" nodeType="afterEffect" nodePh="1">
                                  <p:stCondLst>
                                    <p:cond delay="0"/>
                                  </p:stCondLst>
                                  <p:endCondLst>
                                    <p:cond evt="begin" delay="0">
                                      <p:tn val="23"/>
                                    </p:cond>
                                  </p:endCondLst>
                                  <p:childTnLst>
                                    <p:set>
                                      <p:cBhvr>
                                        <p:cTn id="24" dur="1" fill="hold">
                                          <p:stCondLst>
                                            <p:cond delay="0"/>
                                          </p:stCondLst>
                                        </p:cTn>
                                        <p:tgtEl>
                                          <p:spTgt spid="20"/>
                                        </p:tgtEl>
                                        <p:attrNameLst>
                                          <p:attrName>style.visibility</p:attrName>
                                        </p:attrNameLst>
                                      </p:cBhvr>
                                      <p:to>
                                        <p:strVal val="visible"/>
                                      </p:to>
                                    </p:set>
                                    <p:anim calcmode="lin" valueType="num">
                                      <p:cBhvr>
                                        <p:cTn id="25" dur="400" fill="hold"/>
                                        <p:tgtEl>
                                          <p:spTgt spid="20"/>
                                        </p:tgtEl>
                                        <p:attrNameLst>
                                          <p:attrName>ppt_w</p:attrName>
                                        </p:attrNameLst>
                                      </p:cBhvr>
                                      <p:tavLst>
                                        <p:tav tm="0">
                                          <p:val>
                                            <p:fltVal val="0"/>
                                          </p:val>
                                        </p:tav>
                                        <p:tav tm="100000">
                                          <p:val>
                                            <p:strVal val="#ppt_w"/>
                                          </p:val>
                                        </p:tav>
                                      </p:tavLst>
                                    </p:anim>
                                    <p:anim calcmode="lin" valueType="num">
                                      <p:cBhvr>
                                        <p:cTn id="26" dur="400" fill="hold"/>
                                        <p:tgtEl>
                                          <p:spTgt spid="20"/>
                                        </p:tgtEl>
                                        <p:attrNameLst>
                                          <p:attrName>ppt_h</p:attrName>
                                        </p:attrNameLst>
                                      </p:cBhvr>
                                      <p:tavLst>
                                        <p:tav tm="0">
                                          <p:val>
                                            <p:fltVal val="0"/>
                                          </p:val>
                                        </p:tav>
                                        <p:tav tm="100000">
                                          <p:val>
                                            <p:strVal val="#ppt_h"/>
                                          </p:val>
                                        </p:tav>
                                      </p:tavLst>
                                    </p:anim>
                                    <p:animEffect transition="in" filter="fade">
                                      <p:cBhvr>
                                        <p:cTn id="27" dur="400"/>
                                        <p:tgtEl>
                                          <p:spTgt spid="20"/>
                                        </p:tgtEl>
                                      </p:cBhvr>
                                    </p:animEffect>
                                  </p:childTnLst>
                                </p:cTn>
                              </p:par>
                            </p:childTnLst>
                          </p:cTn>
                        </p:par>
                        <p:par>
                          <p:cTn id="28" fill="hold">
                            <p:stCondLst>
                              <p:cond delay="1600"/>
                            </p:stCondLst>
                            <p:childTnLst>
                              <p:par>
                                <p:cTn id="29" presetID="53" presetClass="entr" presetSubtype="16" fill="hold" grpId="0" nodeType="afterEffect" nodePh="1">
                                  <p:stCondLst>
                                    <p:cond delay="0"/>
                                  </p:stCondLst>
                                  <p:endCondLst>
                                    <p:cond evt="begin" delay="0">
                                      <p:tn val="29"/>
                                    </p:cond>
                                  </p:endCondLst>
                                  <p:childTnLst>
                                    <p:set>
                                      <p:cBhvr>
                                        <p:cTn id="30" dur="1" fill="hold">
                                          <p:stCondLst>
                                            <p:cond delay="0"/>
                                          </p:stCondLst>
                                        </p:cTn>
                                        <p:tgtEl>
                                          <p:spTgt spid="29"/>
                                        </p:tgtEl>
                                        <p:attrNameLst>
                                          <p:attrName>style.visibility</p:attrName>
                                        </p:attrNameLst>
                                      </p:cBhvr>
                                      <p:to>
                                        <p:strVal val="visible"/>
                                      </p:to>
                                    </p:set>
                                    <p:anim calcmode="lin" valueType="num">
                                      <p:cBhvr>
                                        <p:cTn id="31" dur="400" fill="hold"/>
                                        <p:tgtEl>
                                          <p:spTgt spid="29"/>
                                        </p:tgtEl>
                                        <p:attrNameLst>
                                          <p:attrName>ppt_w</p:attrName>
                                        </p:attrNameLst>
                                      </p:cBhvr>
                                      <p:tavLst>
                                        <p:tav tm="0">
                                          <p:val>
                                            <p:fltVal val="0"/>
                                          </p:val>
                                        </p:tav>
                                        <p:tav tm="100000">
                                          <p:val>
                                            <p:strVal val="#ppt_w"/>
                                          </p:val>
                                        </p:tav>
                                      </p:tavLst>
                                    </p:anim>
                                    <p:anim calcmode="lin" valueType="num">
                                      <p:cBhvr>
                                        <p:cTn id="32" dur="400" fill="hold"/>
                                        <p:tgtEl>
                                          <p:spTgt spid="29"/>
                                        </p:tgtEl>
                                        <p:attrNameLst>
                                          <p:attrName>ppt_h</p:attrName>
                                        </p:attrNameLst>
                                      </p:cBhvr>
                                      <p:tavLst>
                                        <p:tav tm="0">
                                          <p:val>
                                            <p:fltVal val="0"/>
                                          </p:val>
                                        </p:tav>
                                        <p:tav tm="100000">
                                          <p:val>
                                            <p:strVal val="#ppt_h"/>
                                          </p:val>
                                        </p:tav>
                                      </p:tavLst>
                                    </p:anim>
                                    <p:animEffect transition="in" filter="fade">
                                      <p:cBhvr>
                                        <p:cTn id="33" dur="400"/>
                                        <p:tgtEl>
                                          <p:spTgt spid="29"/>
                                        </p:tgtEl>
                                      </p:cBhvr>
                                    </p:animEffect>
                                  </p:childTnLst>
                                </p:cTn>
                              </p:par>
                            </p:childTnLst>
                          </p:cTn>
                        </p:par>
                        <p:par>
                          <p:cTn id="34" fill="hold">
                            <p:stCondLst>
                              <p:cond delay="2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26"/>
                                        </p:tgtEl>
                                        <p:attrNameLst>
                                          <p:attrName>style.visibility</p:attrName>
                                        </p:attrNameLst>
                                      </p:cBhvr>
                                      <p:to>
                                        <p:strVal val="visible"/>
                                      </p:to>
                                    </p:set>
                                    <p:anim calcmode="lin" valueType="num">
                                      <p:cBhvr>
                                        <p:cTn id="37" dur="400" fill="hold"/>
                                        <p:tgtEl>
                                          <p:spTgt spid="26"/>
                                        </p:tgtEl>
                                        <p:attrNameLst>
                                          <p:attrName>ppt_w</p:attrName>
                                        </p:attrNameLst>
                                      </p:cBhvr>
                                      <p:tavLst>
                                        <p:tav tm="0">
                                          <p:val>
                                            <p:fltVal val="0"/>
                                          </p:val>
                                        </p:tav>
                                        <p:tav tm="100000">
                                          <p:val>
                                            <p:strVal val="#ppt_w"/>
                                          </p:val>
                                        </p:tav>
                                      </p:tavLst>
                                    </p:anim>
                                    <p:anim calcmode="lin" valueType="num">
                                      <p:cBhvr>
                                        <p:cTn id="38" dur="400" fill="hold"/>
                                        <p:tgtEl>
                                          <p:spTgt spid="26"/>
                                        </p:tgtEl>
                                        <p:attrNameLst>
                                          <p:attrName>ppt_h</p:attrName>
                                        </p:attrNameLst>
                                      </p:cBhvr>
                                      <p:tavLst>
                                        <p:tav tm="0">
                                          <p:val>
                                            <p:fltVal val="0"/>
                                          </p:val>
                                        </p:tav>
                                        <p:tav tm="100000">
                                          <p:val>
                                            <p:strVal val="#ppt_h"/>
                                          </p:val>
                                        </p:tav>
                                      </p:tavLst>
                                    </p:anim>
                                    <p:animEffect transition="in" filter="fade">
                                      <p:cBhvr>
                                        <p:cTn id="39" dur="400"/>
                                        <p:tgtEl>
                                          <p:spTgt spid="26"/>
                                        </p:tgtEl>
                                      </p:cBhvr>
                                    </p:animEffect>
                                  </p:childTnLst>
                                </p:cTn>
                              </p:par>
                            </p:childTnLst>
                          </p:cTn>
                        </p:par>
                        <p:par>
                          <p:cTn id="40" fill="hold">
                            <p:stCondLst>
                              <p:cond delay="24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0"/>
                                        </p:tgtEl>
                                        <p:attrNameLst>
                                          <p:attrName>style.visibility</p:attrName>
                                        </p:attrNameLst>
                                      </p:cBhvr>
                                      <p:to>
                                        <p:strVal val="visible"/>
                                      </p:to>
                                    </p:set>
                                    <p:anim calcmode="lin" valueType="num">
                                      <p:cBhvr>
                                        <p:cTn id="43" dur="400" fill="hold"/>
                                        <p:tgtEl>
                                          <p:spTgt spid="30"/>
                                        </p:tgtEl>
                                        <p:attrNameLst>
                                          <p:attrName>ppt_w</p:attrName>
                                        </p:attrNameLst>
                                      </p:cBhvr>
                                      <p:tavLst>
                                        <p:tav tm="0">
                                          <p:val>
                                            <p:fltVal val="0"/>
                                          </p:val>
                                        </p:tav>
                                        <p:tav tm="100000">
                                          <p:val>
                                            <p:strVal val="#ppt_w"/>
                                          </p:val>
                                        </p:tav>
                                      </p:tavLst>
                                    </p:anim>
                                    <p:anim calcmode="lin" valueType="num">
                                      <p:cBhvr>
                                        <p:cTn id="44" dur="400" fill="hold"/>
                                        <p:tgtEl>
                                          <p:spTgt spid="30"/>
                                        </p:tgtEl>
                                        <p:attrNameLst>
                                          <p:attrName>ppt_h</p:attrName>
                                        </p:attrNameLst>
                                      </p:cBhvr>
                                      <p:tavLst>
                                        <p:tav tm="0">
                                          <p:val>
                                            <p:fltVal val="0"/>
                                          </p:val>
                                        </p:tav>
                                        <p:tav tm="100000">
                                          <p:val>
                                            <p:strVal val="#ppt_h"/>
                                          </p:val>
                                        </p:tav>
                                      </p:tavLst>
                                    </p:anim>
                                    <p:animEffect transition="in" filter="fade">
                                      <p:cBhvr>
                                        <p:cTn id="45" dur="400"/>
                                        <p:tgtEl>
                                          <p:spTgt spid="30"/>
                                        </p:tgtEl>
                                      </p:cBhvr>
                                    </p:animEffect>
                                  </p:childTnLst>
                                </p:cTn>
                              </p:par>
                            </p:childTnLst>
                          </p:cTn>
                        </p:par>
                        <p:par>
                          <p:cTn id="46" fill="hold">
                            <p:stCondLst>
                              <p:cond delay="2800"/>
                            </p:stCondLst>
                            <p:childTnLst>
                              <p:par>
                                <p:cTn id="47" presetID="53" presetClass="entr" presetSubtype="16" fill="hold" grpId="0" nodeType="afterEffect" nodePh="1">
                                  <p:stCondLst>
                                    <p:cond delay="0"/>
                                  </p:stCondLst>
                                  <p:endCondLst>
                                    <p:cond evt="begin" delay="0">
                                      <p:tn val="47"/>
                                    </p:cond>
                                  </p:endCondLst>
                                  <p:childTnLst>
                                    <p:set>
                                      <p:cBhvr>
                                        <p:cTn id="48" dur="1" fill="hold">
                                          <p:stCondLst>
                                            <p:cond delay="0"/>
                                          </p:stCondLst>
                                        </p:cTn>
                                        <p:tgtEl>
                                          <p:spTgt spid="32"/>
                                        </p:tgtEl>
                                        <p:attrNameLst>
                                          <p:attrName>style.visibility</p:attrName>
                                        </p:attrNameLst>
                                      </p:cBhvr>
                                      <p:to>
                                        <p:strVal val="visible"/>
                                      </p:to>
                                    </p:set>
                                    <p:anim calcmode="lin" valueType="num">
                                      <p:cBhvr>
                                        <p:cTn id="49" dur="400" fill="hold"/>
                                        <p:tgtEl>
                                          <p:spTgt spid="32"/>
                                        </p:tgtEl>
                                        <p:attrNameLst>
                                          <p:attrName>ppt_w</p:attrName>
                                        </p:attrNameLst>
                                      </p:cBhvr>
                                      <p:tavLst>
                                        <p:tav tm="0">
                                          <p:val>
                                            <p:fltVal val="0"/>
                                          </p:val>
                                        </p:tav>
                                        <p:tav tm="100000">
                                          <p:val>
                                            <p:strVal val="#ppt_w"/>
                                          </p:val>
                                        </p:tav>
                                      </p:tavLst>
                                    </p:anim>
                                    <p:anim calcmode="lin" valueType="num">
                                      <p:cBhvr>
                                        <p:cTn id="50" dur="400" fill="hold"/>
                                        <p:tgtEl>
                                          <p:spTgt spid="32"/>
                                        </p:tgtEl>
                                        <p:attrNameLst>
                                          <p:attrName>ppt_h</p:attrName>
                                        </p:attrNameLst>
                                      </p:cBhvr>
                                      <p:tavLst>
                                        <p:tav tm="0">
                                          <p:val>
                                            <p:fltVal val="0"/>
                                          </p:val>
                                        </p:tav>
                                        <p:tav tm="100000">
                                          <p:val>
                                            <p:strVal val="#ppt_h"/>
                                          </p:val>
                                        </p:tav>
                                      </p:tavLst>
                                    </p:anim>
                                    <p:animEffect transition="in" filter="fade">
                                      <p:cBhvr>
                                        <p:cTn id="51"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6" grpId="0"/>
      <p:bldP spid="27" grpId="0"/>
      <p:bldP spid="28" grpId="0"/>
      <p:bldP spid="29" grpId="0"/>
      <p:bldP spid="30" grpId="0"/>
      <p:bldP spid="3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5867431" cy="6858000"/>
          </a:xfrm>
        </p:spPr>
        <p:txBody>
          <a:bodyPr>
            <a:normAutofit/>
          </a:bodyPr>
          <a:lstStyle>
            <a:lvl1pPr>
              <a:defRPr sz="1800"/>
            </a:lvl1pPr>
          </a:lstStyle>
          <a:p>
            <a:endParaRPr lang="en-US"/>
          </a:p>
        </p:txBody>
      </p:sp>
    </p:spTree>
    <p:extLst>
      <p:ext uri="{BB962C8B-B14F-4D97-AF65-F5344CB8AC3E}">
        <p14:creationId xmlns:p14="http://schemas.microsoft.com/office/powerpoint/2010/main" val="2693667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Picture Placeholder 18"/>
          <p:cNvSpPr>
            <a:spLocks noGrp="1"/>
          </p:cNvSpPr>
          <p:nvPr>
            <p:ph type="pic" sz="quarter" idx="10" hasCustomPrompt="1"/>
          </p:nvPr>
        </p:nvSpPr>
        <p:spPr>
          <a:xfrm>
            <a:off x="0" y="0"/>
            <a:ext cx="6096000" cy="6858000"/>
          </a:xfrm>
        </p:spPr>
        <p:txBody>
          <a:bodyPr rIns="108000" anchor="ctr" anchorCtr="0"/>
          <a:lstStyle>
            <a:lvl1pPr>
              <a:defRPr sz="1400" baseline="0"/>
            </a:lvl1pPr>
          </a:lstStyle>
          <a:p>
            <a:r>
              <a:rPr lang="en-US" dirty="0" smtClean="0"/>
              <a:t>Drag picture or click icon to place</a:t>
            </a:r>
            <a:endParaRPr lang="en-US" dirty="0"/>
          </a:p>
        </p:txBody>
      </p:sp>
    </p:spTree>
    <p:extLst>
      <p:ext uri="{BB962C8B-B14F-4D97-AF65-F5344CB8AC3E}">
        <p14:creationId xmlns:p14="http://schemas.microsoft.com/office/powerpoint/2010/main" val="1779085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image option 3">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379112" y="2765699"/>
            <a:ext cx="6012163" cy="678126"/>
          </a:xfrm>
          <a:prstGeom prst="rect">
            <a:avLst/>
          </a:prstGeom>
        </p:spPr>
        <p:txBody>
          <a:bodyPr/>
          <a:lstStyle>
            <a:lvl1pPr>
              <a:defRPr sz="2800">
                <a:solidFill>
                  <a:schemeClr val="tx1"/>
                </a:solidFill>
              </a:defRPr>
            </a:lvl1pPr>
          </a:lstStyle>
          <a:p>
            <a:r>
              <a:rPr lang="en-AU" dirty="0" smtClean="0"/>
              <a:t>SUB HEADLINE / PRESENTER (28PT ARIAL NARROW, UPPER CASE)</a:t>
            </a:r>
            <a:endParaRPr lang="en-US" dirty="0" smtClean="0"/>
          </a:p>
        </p:txBody>
      </p:sp>
      <p:sp>
        <p:nvSpPr>
          <p:cNvPr id="19" name="Text Placeholder 17"/>
          <p:cNvSpPr>
            <a:spLocks noGrp="1"/>
          </p:cNvSpPr>
          <p:nvPr>
            <p:ph type="body" sz="quarter" idx="12" hasCustomPrompt="1"/>
          </p:nvPr>
        </p:nvSpPr>
        <p:spPr>
          <a:xfrm>
            <a:off x="370485" y="4463086"/>
            <a:ext cx="5649316" cy="409725"/>
          </a:xfrm>
          <a:prstGeom prst="rect">
            <a:avLst/>
          </a:prstGeom>
        </p:spPr>
        <p:txBody>
          <a:bodyPr/>
          <a:lstStyle>
            <a:lvl1pPr>
              <a:defRPr sz="2000" baseline="0">
                <a:solidFill>
                  <a:schemeClr val="tx1"/>
                </a:solidFill>
              </a:defRPr>
            </a:lvl1pPr>
          </a:lstStyle>
          <a:p>
            <a:r>
              <a:rPr lang="en-AU" dirty="0" smtClean="0"/>
              <a:t>DATE (20PT ARIAL NARROW, UPPER CASE)</a:t>
            </a:r>
            <a:br>
              <a:rPr lang="en-AU" dirty="0" smtClean="0"/>
            </a:br>
            <a:endParaRPr lang="en-US" dirty="0" smtClean="0"/>
          </a:p>
        </p:txBody>
      </p:sp>
      <p:sp>
        <p:nvSpPr>
          <p:cNvPr id="23" name="Text Placeholder 22"/>
          <p:cNvSpPr>
            <a:spLocks noGrp="1"/>
          </p:cNvSpPr>
          <p:nvPr>
            <p:ph type="body" sz="quarter" idx="13" hasCustomPrompt="1"/>
          </p:nvPr>
        </p:nvSpPr>
        <p:spPr>
          <a:xfrm>
            <a:off x="378808" y="1959605"/>
            <a:ext cx="6012467" cy="1180231"/>
          </a:xfrm>
          <a:prstGeom prst="rect">
            <a:avLst/>
          </a:prstGeom>
        </p:spPr>
        <p:txBody>
          <a:bodyPr/>
          <a:lstStyle>
            <a:lvl1pPr>
              <a:defRPr sz="4500" b="1" baseline="0">
                <a:solidFill>
                  <a:srgbClr val="006CAB"/>
                </a:solidFill>
              </a:defRPr>
            </a:lvl1pPr>
          </a:lstStyle>
          <a:p>
            <a:pPr lvl="0"/>
            <a:r>
              <a:rPr lang="en-US" dirty="0" smtClean="0"/>
              <a:t>TITLE (UPPER CASE)</a:t>
            </a:r>
          </a:p>
        </p:txBody>
      </p:sp>
      <p:sp>
        <p:nvSpPr>
          <p:cNvPr id="25" name="Text Placeholder 17"/>
          <p:cNvSpPr>
            <a:spLocks noGrp="1"/>
          </p:cNvSpPr>
          <p:nvPr>
            <p:ph type="body" sz="quarter" idx="14" hasCustomPrompt="1"/>
          </p:nvPr>
        </p:nvSpPr>
        <p:spPr>
          <a:xfrm>
            <a:off x="370183" y="4872811"/>
            <a:ext cx="5649617" cy="409725"/>
          </a:xfrm>
          <a:prstGeom prst="rect">
            <a:avLst/>
          </a:prstGeom>
        </p:spPr>
        <p:txBody>
          <a:bodyPr/>
          <a:lstStyle>
            <a:lvl1pPr>
              <a:defRPr sz="2000" baseline="0">
                <a:solidFill>
                  <a:schemeClr val="tx1"/>
                </a:solidFill>
              </a:defRPr>
            </a:lvl1pPr>
          </a:lstStyle>
          <a:p>
            <a:r>
              <a:rPr lang="en-AU" dirty="0" smtClean="0"/>
              <a:t>LOCATION/ EXTRA LINE (20PT ARIAL NARROW, UPPER CASE)</a:t>
            </a:r>
            <a:br>
              <a:rPr lang="en-AU" dirty="0" smtClean="0"/>
            </a:br>
            <a:endParaRPr lang="en-US" dirty="0" smtClean="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1668" y="440724"/>
            <a:ext cx="2270107" cy="660521"/>
          </a:xfrm>
          <a:prstGeom prst="rect">
            <a:avLst/>
          </a:prstGeom>
        </p:spPr>
      </p:pic>
      <p:pic>
        <p:nvPicPr>
          <p:cNvPr id="3" name="Picture 2"/>
          <p:cNvPicPr>
            <a:picLocks noChangeAspect="1"/>
          </p:cNvPicPr>
          <p:nvPr userDrawn="1"/>
        </p:nvPicPr>
        <p:blipFill rotWithShape="1">
          <a:blip r:embed="rId3">
            <a:extLst>
              <a:ext uri="{28A0092B-C50C-407E-A947-70E740481C1C}">
                <a14:useLocalDpi xmlns:a14="http://schemas.microsoft.com/office/drawing/2010/main" val="0"/>
              </a:ext>
            </a:extLst>
          </a:blip>
          <a:srcRect r="64112" b="6466"/>
          <a:stretch/>
        </p:blipFill>
        <p:spPr>
          <a:xfrm>
            <a:off x="8618530" y="0"/>
            <a:ext cx="3014139" cy="6858000"/>
          </a:xfrm>
          <a:prstGeom prst="rect">
            <a:avLst/>
          </a:prstGeom>
        </p:spPr>
      </p:pic>
    </p:spTree>
    <p:extLst>
      <p:ext uri="{BB962C8B-B14F-4D97-AF65-F5344CB8AC3E}">
        <p14:creationId xmlns:p14="http://schemas.microsoft.com/office/powerpoint/2010/main" val="20552541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_image option 4">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379112" y="2765699"/>
            <a:ext cx="6012163" cy="678126"/>
          </a:xfrm>
          <a:prstGeom prst="rect">
            <a:avLst/>
          </a:prstGeom>
        </p:spPr>
        <p:txBody>
          <a:bodyPr/>
          <a:lstStyle>
            <a:lvl1pPr>
              <a:defRPr sz="2800">
                <a:solidFill>
                  <a:schemeClr val="tx1"/>
                </a:solidFill>
              </a:defRPr>
            </a:lvl1pPr>
          </a:lstStyle>
          <a:p>
            <a:r>
              <a:rPr lang="en-AU" dirty="0" smtClean="0"/>
              <a:t>SUB HEADLINE / PRESENTER (28PT ARIAL NARROW, UPPER CASE)</a:t>
            </a:r>
            <a:endParaRPr lang="en-US" dirty="0" smtClean="0"/>
          </a:p>
        </p:txBody>
      </p:sp>
      <p:sp>
        <p:nvSpPr>
          <p:cNvPr id="19" name="Text Placeholder 17"/>
          <p:cNvSpPr>
            <a:spLocks noGrp="1"/>
          </p:cNvSpPr>
          <p:nvPr>
            <p:ph type="body" sz="quarter" idx="12" hasCustomPrompt="1"/>
          </p:nvPr>
        </p:nvSpPr>
        <p:spPr>
          <a:xfrm>
            <a:off x="370485" y="4463086"/>
            <a:ext cx="5649316" cy="409725"/>
          </a:xfrm>
          <a:prstGeom prst="rect">
            <a:avLst/>
          </a:prstGeom>
        </p:spPr>
        <p:txBody>
          <a:bodyPr/>
          <a:lstStyle>
            <a:lvl1pPr>
              <a:defRPr sz="2000" baseline="0">
                <a:solidFill>
                  <a:schemeClr val="tx1"/>
                </a:solidFill>
              </a:defRPr>
            </a:lvl1pPr>
          </a:lstStyle>
          <a:p>
            <a:r>
              <a:rPr lang="en-AU" dirty="0" smtClean="0"/>
              <a:t>DATE (20PT ARIAL NARROW, UPPER CASE)</a:t>
            </a:r>
            <a:br>
              <a:rPr lang="en-AU" dirty="0" smtClean="0"/>
            </a:br>
            <a:endParaRPr lang="en-US" dirty="0" smtClean="0"/>
          </a:p>
        </p:txBody>
      </p:sp>
      <p:sp>
        <p:nvSpPr>
          <p:cNvPr id="23" name="Text Placeholder 22"/>
          <p:cNvSpPr>
            <a:spLocks noGrp="1"/>
          </p:cNvSpPr>
          <p:nvPr>
            <p:ph type="body" sz="quarter" idx="13" hasCustomPrompt="1"/>
          </p:nvPr>
        </p:nvSpPr>
        <p:spPr>
          <a:xfrm>
            <a:off x="378808" y="1959605"/>
            <a:ext cx="6012467" cy="1180231"/>
          </a:xfrm>
          <a:prstGeom prst="rect">
            <a:avLst/>
          </a:prstGeom>
        </p:spPr>
        <p:txBody>
          <a:bodyPr/>
          <a:lstStyle>
            <a:lvl1pPr>
              <a:defRPr sz="4500" b="1" baseline="0">
                <a:solidFill>
                  <a:srgbClr val="006CAB"/>
                </a:solidFill>
              </a:defRPr>
            </a:lvl1pPr>
          </a:lstStyle>
          <a:p>
            <a:pPr lvl="0"/>
            <a:r>
              <a:rPr lang="en-US" dirty="0" smtClean="0"/>
              <a:t>TITLE (UPPER CASE)</a:t>
            </a:r>
          </a:p>
        </p:txBody>
      </p:sp>
      <p:sp>
        <p:nvSpPr>
          <p:cNvPr id="25" name="Text Placeholder 17"/>
          <p:cNvSpPr>
            <a:spLocks noGrp="1"/>
          </p:cNvSpPr>
          <p:nvPr>
            <p:ph type="body" sz="quarter" idx="14" hasCustomPrompt="1"/>
          </p:nvPr>
        </p:nvSpPr>
        <p:spPr>
          <a:xfrm>
            <a:off x="370183" y="4872811"/>
            <a:ext cx="5649617" cy="409725"/>
          </a:xfrm>
          <a:prstGeom prst="rect">
            <a:avLst/>
          </a:prstGeom>
        </p:spPr>
        <p:txBody>
          <a:bodyPr/>
          <a:lstStyle>
            <a:lvl1pPr>
              <a:defRPr sz="2000" baseline="0">
                <a:solidFill>
                  <a:schemeClr val="tx1"/>
                </a:solidFill>
              </a:defRPr>
            </a:lvl1pPr>
          </a:lstStyle>
          <a:p>
            <a:r>
              <a:rPr lang="en-AU" dirty="0" smtClean="0"/>
              <a:t>LOCATION/ EXTRA LINE (20PT ARIAL NARROW, UPPER CASE)</a:t>
            </a:r>
            <a:br>
              <a:rPr lang="en-AU" dirty="0" smtClean="0"/>
            </a:br>
            <a:endParaRPr lang="en-US" dirty="0" smtClean="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1668" y="440724"/>
            <a:ext cx="2270107" cy="660521"/>
          </a:xfrm>
          <a:prstGeom prst="rect">
            <a:avLst/>
          </a:prstGeom>
        </p:spPr>
      </p:pic>
      <p:sp>
        <p:nvSpPr>
          <p:cNvPr id="9" name="Freeform 8"/>
          <p:cNvSpPr/>
          <p:nvPr userDrawn="1"/>
        </p:nvSpPr>
        <p:spPr>
          <a:xfrm>
            <a:off x="8652398" y="2502"/>
            <a:ext cx="2926807" cy="6882646"/>
          </a:xfrm>
          <a:custGeom>
            <a:avLst/>
            <a:gdLst>
              <a:gd name="connsiteX0" fmla="*/ 0 w 2971800"/>
              <a:gd name="connsiteY0" fmla="*/ 6531 h 6982097"/>
              <a:gd name="connsiteX1" fmla="*/ 0 w 2971800"/>
              <a:gd name="connsiteY1" fmla="*/ 6982097 h 6982097"/>
              <a:gd name="connsiteX2" fmla="*/ 796834 w 2971800"/>
              <a:gd name="connsiteY2" fmla="*/ 6982097 h 6982097"/>
              <a:gd name="connsiteX3" fmla="*/ 796834 w 2971800"/>
              <a:gd name="connsiteY3" fmla="*/ 3997234 h 6982097"/>
              <a:gd name="connsiteX4" fmla="*/ 1051560 w 2971800"/>
              <a:gd name="connsiteY4" fmla="*/ 6969034 h 6982097"/>
              <a:gd name="connsiteX5" fmla="*/ 1939834 w 2971800"/>
              <a:gd name="connsiteY5" fmla="*/ 6969034 h 6982097"/>
              <a:gd name="connsiteX6" fmla="*/ 2168434 w 2971800"/>
              <a:gd name="connsiteY6" fmla="*/ 4023360 h 6982097"/>
              <a:gd name="connsiteX7" fmla="*/ 2168434 w 2971800"/>
              <a:gd name="connsiteY7" fmla="*/ 6949440 h 6982097"/>
              <a:gd name="connsiteX8" fmla="*/ 2971800 w 2971800"/>
              <a:gd name="connsiteY8" fmla="*/ 6916782 h 6982097"/>
              <a:gd name="connsiteX9" fmla="*/ 2971800 w 2971800"/>
              <a:gd name="connsiteY9" fmla="*/ 0 h 6982097"/>
              <a:gd name="connsiteX10" fmla="*/ 1691640 w 2971800"/>
              <a:gd name="connsiteY10" fmla="*/ 0 h 6982097"/>
              <a:gd name="connsiteX11" fmla="*/ 1489166 w 2971800"/>
              <a:gd name="connsiteY11" fmla="*/ 2331720 h 6982097"/>
              <a:gd name="connsiteX12" fmla="*/ 1293223 w 2971800"/>
              <a:gd name="connsiteY12" fmla="*/ 6531 h 6982097"/>
              <a:gd name="connsiteX13" fmla="*/ 0 w 2971800"/>
              <a:gd name="connsiteY13" fmla="*/ 6531 h 6982097"/>
              <a:gd name="connsiteX0" fmla="*/ 0 w 2971800"/>
              <a:gd name="connsiteY0" fmla="*/ 6531 h 6982097"/>
              <a:gd name="connsiteX1" fmla="*/ 0 w 2971800"/>
              <a:gd name="connsiteY1" fmla="*/ 6982097 h 6982097"/>
              <a:gd name="connsiteX2" fmla="*/ 796834 w 2971800"/>
              <a:gd name="connsiteY2" fmla="*/ 6982097 h 6982097"/>
              <a:gd name="connsiteX3" fmla="*/ 796834 w 2971800"/>
              <a:gd name="connsiteY3" fmla="*/ 3997234 h 6982097"/>
              <a:gd name="connsiteX4" fmla="*/ 1051560 w 2971800"/>
              <a:gd name="connsiteY4" fmla="*/ 6969034 h 6982097"/>
              <a:gd name="connsiteX5" fmla="*/ 1939834 w 2971800"/>
              <a:gd name="connsiteY5" fmla="*/ 6969034 h 6982097"/>
              <a:gd name="connsiteX6" fmla="*/ 2168434 w 2971800"/>
              <a:gd name="connsiteY6" fmla="*/ 4023360 h 6982097"/>
              <a:gd name="connsiteX7" fmla="*/ 2168434 w 2971800"/>
              <a:gd name="connsiteY7" fmla="*/ 6949440 h 6982097"/>
              <a:gd name="connsiteX8" fmla="*/ 2961790 w 2971800"/>
              <a:gd name="connsiteY8" fmla="*/ 6976844 h 6982097"/>
              <a:gd name="connsiteX9" fmla="*/ 2971800 w 2971800"/>
              <a:gd name="connsiteY9" fmla="*/ 0 h 6982097"/>
              <a:gd name="connsiteX10" fmla="*/ 1691640 w 2971800"/>
              <a:gd name="connsiteY10" fmla="*/ 0 h 6982097"/>
              <a:gd name="connsiteX11" fmla="*/ 1489166 w 2971800"/>
              <a:gd name="connsiteY11" fmla="*/ 2331720 h 6982097"/>
              <a:gd name="connsiteX12" fmla="*/ 1293223 w 2971800"/>
              <a:gd name="connsiteY12" fmla="*/ 6531 h 6982097"/>
              <a:gd name="connsiteX13" fmla="*/ 0 w 2971800"/>
              <a:gd name="connsiteY13" fmla="*/ 6531 h 6982097"/>
              <a:gd name="connsiteX0" fmla="*/ 0 w 2971800"/>
              <a:gd name="connsiteY0" fmla="*/ 6531 h 6986383"/>
              <a:gd name="connsiteX1" fmla="*/ 0 w 2971800"/>
              <a:gd name="connsiteY1" fmla="*/ 6982097 h 6986383"/>
              <a:gd name="connsiteX2" fmla="*/ 796834 w 2971800"/>
              <a:gd name="connsiteY2" fmla="*/ 6982097 h 6986383"/>
              <a:gd name="connsiteX3" fmla="*/ 796834 w 2971800"/>
              <a:gd name="connsiteY3" fmla="*/ 3997234 h 6986383"/>
              <a:gd name="connsiteX4" fmla="*/ 1051560 w 2971800"/>
              <a:gd name="connsiteY4" fmla="*/ 6969034 h 6986383"/>
              <a:gd name="connsiteX5" fmla="*/ 1939834 w 2971800"/>
              <a:gd name="connsiteY5" fmla="*/ 6969034 h 6986383"/>
              <a:gd name="connsiteX6" fmla="*/ 2168434 w 2971800"/>
              <a:gd name="connsiteY6" fmla="*/ 4023360 h 6986383"/>
              <a:gd name="connsiteX7" fmla="*/ 2175823 w 2971800"/>
              <a:gd name="connsiteY7" fmla="*/ 6986383 h 6986383"/>
              <a:gd name="connsiteX8" fmla="*/ 2961790 w 2971800"/>
              <a:gd name="connsiteY8" fmla="*/ 6976844 h 6986383"/>
              <a:gd name="connsiteX9" fmla="*/ 2971800 w 2971800"/>
              <a:gd name="connsiteY9" fmla="*/ 0 h 6986383"/>
              <a:gd name="connsiteX10" fmla="*/ 1691640 w 2971800"/>
              <a:gd name="connsiteY10" fmla="*/ 0 h 6986383"/>
              <a:gd name="connsiteX11" fmla="*/ 1489166 w 2971800"/>
              <a:gd name="connsiteY11" fmla="*/ 2331720 h 6986383"/>
              <a:gd name="connsiteX12" fmla="*/ 1293223 w 2971800"/>
              <a:gd name="connsiteY12" fmla="*/ 6531 h 6986383"/>
              <a:gd name="connsiteX13" fmla="*/ 0 w 2971800"/>
              <a:gd name="connsiteY13" fmla="*/ 6531 h 6986383"/>
              <a:gd name="connsiteX0" fmla="*/ 0 w 2971800"/>
              <a:gd name="connsiteY0" fmla="*/ 6531 h 6999737"/>
              <a:gd name="connsiteX1" fmla="*/ 0 w 2971800"/>
              <a:gd name="connsiteY1" fmla="*/ 6982097 h 6999737"/>
              <a:gd name="connsiteX2" fmla="*/ 796834 w 2971800"/>
              <a:gd name="connsiteY2" fmla="*/ 6982097 h 6999737"/>
              <a:gd name="connsiteX3" fmla="*/ 796834 w 2971800"/>
              <a:gd name="connsiteY3" fmla="*/ 3997234 h 6999737"/>
              <a:gd name="connsiteX4" fmla="*/ 1051560 w 2971800"/>
              <a:gd name="connsiteY4" fmla="*/ 6969034 h 6999737"/>
              <a:gd name="connsiteX5" fmla="*/ 1939834 w 2971800"/>
              <a:gd name="connsiteY5" fmla="*/ 6969034 h 6999737"/>
              <a:gd name="connsiteX6" fmla="*/ 2168434 w 2971800"/>
              <a:gd name="connsiteY6" fmla="*/ 4023360 h 6999737"/>
              <a:gd name="connsiteX7" fmla="*/ 2175823 w 2971800"/>
              <a:gd name="connsiteY7" fmla="*/ 6986383 h 6999737"/>
              <a:gd name="connsiteX8" fmla="*/ 2961790 w 2971800"/>
              <a:gd name="connsiteY8" fmla="*/ 6999737 h 6999737"/>
              <a:gd name="connsiteX9" fmla="*/ 2971800 w 2971800"/>
              <a:gd name="connsiteY9" fmla="*/ 0 h 6999737"/>
              <a:gd name="connsiteX10" fmla="*/ 1691640 w 2971800"/>
              <a:gd name="connsiteY10" fmla="*/ 0 h 6999737"/>
              <a:gd name="connsiteX11" fmla="*/ 1489166 w 2971800"/>
              <a:gd name="connsiteY11" fmla="*/ 2331720 h 6999737"/>
              <a:gd name="connsiteX12" fmla="*/ 1293223 w 2971800"/>
              <a:gd name="connsiteY12" fmla="*/ 6531 h 6999737"/>
              <a:gd name="connsiteX13" fmla="*/ 0 w 2971800"/>
              <a:gd name="connsiteY13" fmla="*/ 6531 h 6999737"/>
              <a:gd name="connsiteX0" fmla="*/ 0 w 2971800"/>
              <a:gd name="connsiteY0" fmla="*/ 6531 h 6999737"/>
              <a:gd name="connsiteX1" fmla="*/ 0 w 2971800"/>
              <a:gd name="connsiteY1" fmla="*/ 6982097 h 6999737"/>
              <a:gd name="connsiteX2" fmla="*/ 796834 w 2971800"/>
              <a:gd name="connsiteY2" fmla="*/ 6982097 h 6999737"/>
              <a:gd name="connsiteX3" fmla="*/ 796834 w 2971800"/>
              <a:gd name="connsiteY3" fmla="*/ 3997234 h 6999737"/>
              <a:gd name="connsiteX4" fmla="*/ 1051560 w 2971800"/>
              <a:gd name="connsiteY4" fmla="*/ 6969034 h 6999737"/>
              <a:gd name="connsiteX5" fmla="*/ 1939834 w 2971800"/>
              <a:gd name="connsiteY5" fmla="*/ 6969034 h 6999737"/>
              <a:gd name="connsiteX6" fmla="*/ 2168434 w 2971800"/>
              <a:gd name="connsiteY6" fmla="*/ 4023360 h 6999737"/>
              <a:gd name="connsiteX7" fmla="*/ 2175823 w 2971800"/>
              <a:gd name="connsiteY7" fmla="*/ 6986383 h 6999737"/>
              <a:gd name="connsiteX8" fmla="*/ 2961790 w 2971800"/>
              <a:gd name="connsiteY8" fmla="*/ 6999737 h 6999737"/>
              <a:gd name="connsiteX9" fmla="*/ 2971800 w 2971800"/>
              <a:gd name="connsiteY9" fmla="*/ 0 h 6999737"/>
              <a:gd name="connsiteX10" fmla="*/ 1691640 w 2971800"/>
              <a:gd name="connsiteY10" fmla="*/ 0 h 6999737"/>
              <a:gd name="connsiteX11" fmla="*/ 1489166 w 2971800"/>
              <a:gd name="connsiteY11" fmla="*/ 2331720 h 6999737"/>
              <a:gd name="connsiteX12" fmla="*/ 1293223 w 2971800"/>
              <a:gd name="connsiteY12" fmla="*/ 6531 h 6999737"/>
              <a:gd name="connsiteX13" fmla="*/ 0 w 2971800"/>
              <a:gd name="connsiteY13" fmla="*/ 6531 h 6999737"/>
              <a:gd name="connsiteX0" fmla="*/ 0 w 2971800"/>
              <a:gd name="connsiteY0" fmla="*/ 6531 h 7001646"/>
              <a:gd name="connsiteX1" fmla="*/ 0 w 2971800"/>
              <a:gd name="connsiteY1" fmla="*/ 6982097 h 7001646"/>
              <a:gd name="connsiteX2" fmla="*/ 796834 w 2971800"/>
              <a:gd name="connsiteY2" fmla="*/ 6982097 h 7001646"/>
              <a:gd name="connsiteX3" fmla="*/ 796834 w 2971800"/>
              <a:gd name="connsiteY3" fmla="*/ 3997234 h 7001646"/>
              <a:gd name="connsiteX4" fmla="*/ 1051560 w 2971800"/>
              <a:gd name="connsiteY4" fmla="*/ 6969034 h 7001646"/>
              <a:gd name="connsiteX5" fmla="*/ 1939834 w 2971800"/>
              <a:gd name="connsiteY5" fmla="*/ 6969034 h 7001646"/>
              <a:gd name="connsiteX6" fmla="*/ 2168434 w 2971800"/>
              <a:gd name="connsiteY6" fmla="*/ 4023360 h 7001646"/>
              <a:gd name="connsiteX7" fmla="*/ 2175824 w 2971800"/>
              <a:gd name="connsiteY7" fmla="*/ 7001646 h 7001646"/>
              <a:gd name="connsiteX8" fmla="*/ 2961790 w 2971800"/>
              <a:gd name="connsiteY8" fmla="*/ 6999737 h 7001646"/>
              <a:gd name="connsiteX9" fmla="*/ 2971800 w 2971800"/>
              <a:gd name="connsiteY9" fmla="*/ 0 h 7001646"/>
              <a:gd name="connsiteX10" fmla="*/ 1691640 w 2971800"/>
              <a:gd name="connsiteY10" fmla="*/ 0 h 7001646"/>
              <a:gd name="connsiteX11" fmla="*/ 1489166 w 2971800"/>
              <a:gd name="connsiteY11" fmla="*/ 2331720 h 7001646"/>
              <a:gd name="connsiteX12" fmla="*/ 1293223 w 2971800"/>
              <a:gd name="connsiteY12" fmla="*/ 6531 h 7001646"/>
              <a:gd name="connsiteX13" fmla="*/ 0 w 2971800"/>
              <a:gd name="connsiteY13" fmla="*/ 6531 h 7001646"/>
              <a:gd name="connsiteX0" fmla="*/ 0 w 2971800"/>
              <a:gd name="connsiteY0" fmla="*/ 6531 h 7007189"/>
              <a:gd name="connsiteX1" fmla="*/ 0 w 2971800"/>
              <a:gd name="connsiteY1" fmla="*/ 6982097 h 7007189"/>
              <a:gd name="connsiteX2" fmla="*/ 796834 w 2971800"/>
              <a:gd name="connsiteY2" fmla="*/ 6982097 h 7007189"/>
              <a:gd name="connsiteX3" fmla="*/ 796834 w 2971800"/>
              <a:gd name="connsiteY3" fmla="*/ 3997234 h 7007189"/>
              <a:gd name="connsiteX4" fmla="*/ 1051560 w 2971800"/>
              <a:gd name="connsiteY4" fmla="*/ 6969034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0 w 2971800"/>
              <a:gd name="connsiteY1" fmla="*/ 6982097 h 7007189"/>
              <a:gd name="connsiteX2" fmla="*/ 796834 w 2971800"/>
              <a:gd name="connsiteY2" fmla="*/ 6982097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0 w 2971800"/>
              <a:gd name="connsiteY1" fmla="*/ 6982097 h 7007189"/>
              <a:gd name="connsiteX2" fmla="*/ 796834 w 2971800"/>
              <a:gd name="connsiteY2" fmla="*/ 7004990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0 w 2971800"/>
              <a:gd name="connsiteY0" fmla="*/ 6531 h 7007189"/>
              <a:gd name="connsiteX1" fmla="*/ 7631 w 2971800"/>
              <a:gd name="connsiteY1" fmla="*/ 6989729 h 7007189"/>
              <a:gd name="connsiteX2" fmla="*/ 796834 w 2971800"/>
              <a:gd name="connsiteY2" fmla="*/ 7004990 h 7007189"/>
              <a:gd name="connsiteX3" fmla="*/ 796834 w 2971800"/>
              <a:gd name="connsiteY3" fmla="*/ 3997234 h 7007189"/>
              <a:gd name="connsiteX4" fmla="*/ 1059191 w 2971800"/>
              <a:gd name="connsiteY4" fmla="*/ 6991927 h 7007189"/>
              <a:gd name="connsiteX5" fmla="*/ 1939834 w 2971800"/>
              <a:gd name="connsiteY5" fmla="*/ 7007189 h 7007189"/>
              <a:gd name="connsiteX6" fmla="*/ 2168434 w 2971800"/>
              <a:gd name="connsiteY6" fmla="*/ 4023360 h 7007189"/>
              <a:gd name="connsiteX7" fmla="*/ 2175824 w 2971800"/>
              <a:gd name="connsiteY7" fmla="*/ 7001646 h 7007189"/>
              <a:gd name="connsiteX8" fmla="*/ 2961790 w 2971800"/>
              <a:gd name="connsiteY8" fmla="*/ 6999737 h 7007189"/>
              <a:gd name="connsiteX9" fmla="*/ 2971800 w 2971800"/>
              <a:gd name="connsiteY9" fmla="*/ 0 h 7007189"/>
              <a:gd name="connsiteX10" fmla="*/ 1691640 w 2971800"/>
              <a:gd name="connsiteY10" fmla="*/ 0 h 7007189"/>
              <a:gd name="connsiteX11" fmla="*/ 1489166 w 2971800"/>
              <a:gd name="connsiteY11" fmla="*/ 2331720 h 7007189"/>
              <a:gd name="connsiteX12" fmla="*/ 1293223 w 2971800"/>
              <a:gd name="connsiteY12" fmla="*/ 6531 h 7007189"/>
              <a:gd name="connsiteX13" fmla="*/ 0 w 2971800"/>
              <a:gd name="connsiteY13" fmla="*/ 6531 h 7007189"/>
              <a:gd name="connsiteX0" fmla="*/ 7969 w 2979769"/>
              <a:gd name="connsiteY0" fmla="*/ 6531 h 7007189"/>
              <a:gd name="connsiteX1" fmla="*/ 338 w 2979769"/>
              <a:gd name="connsiteY1" fmla="*/ 6997361 h 7007189"/>
              <a:gd name="connsiteX2" fmla="*/ 804803 w 2979769"/>
              <a:gd name="connsiteY2" fmla="*/ 7004990 h 7007189"/>
              <a:gd name="connsiteX3" fmla="*/ 804803 w 2979769"/>
              <a:gd name="connsiteY3" fmla="*/ 3997234 h 7007189"/>
              <a:gd name="connsiteX4" fmla="*/ 1067160 w 2979769"/>
              <a:gd name="connsiteY4" fmla="*/ 6991927 h 7007189"/>
              <a:gd name="connsiteX5" fmla="*/ 1947803 w 2979769"/>
              <a:gd name="connsiteY5" fmla="*/ 7007189 h 7007189"/>
              <a:gd name="connsiteX6" fmla="*/ 2176403 w 2979769"/>
              <a:gd name="connsiteY6" fmla="*/ 4023360 h 7007189"/>
              <a:gd name="connsiteX7" fmla="*/ 2183793 w 2979769"/>
              <a:gd name="connsiteY7" fmla="*/ 7001646 h 7007189"/>
              <a:gd name="connsiteX8" fmla="*/ 2969759 w 2979769"/>
              <a:gd name="connsiteY8" fmla="*/ 6999737 h 7007189"/>
              <a:gd name="connsiteX9" fmla="*/ 2979769 w 2979769"/>
              <a:gd name="connsiteY9" fmla="*/ 0 h 7007189"/>
              <a:gd name="connsiteX10" fmla="*/ 1699609 w 2979769"/>
              <a:gd name="connsiteY10" fmla="*/ 0 h 7007189"/>
              <a:gd name="connsiteX11" fmla="*/ 1497135 w 2979769"/>
              <a:gd name="connsiteY11" fmla="*/ 2331720 h 7007189"/>
              <a:gd name="connsiteX12" fmla="*/ 1301192 w 2979769"/>
              <a:gd name="connsiteY12" fmla="*/ 6531 h 7007189"/>
              <a:gd name="connsiteX13" fmla="*/ 7969 w 2979769"/>
              <a:gd name="connsiteY13" fmla="*/ 6531 h 7007189"/>
              <a:gd name="connsiteX0" fmla="*/ 7969 w 2979769"/>
              <a:gd name="connsiteY0" fmla="*/ 6531 h 7007189"/>
              <a:gd name="connsiteX1" fmla="*/ 338 w 2979769"/>
              <a:gd name="connsiteY1" fmla="*/ 6997361 h 7007189"/>
              <a:gd name="connsiteX2" fmla="*/ 804803 w 2979769"/>
              <a:gd name="connsiteY2" fmla="*/ 7004990 h 7007189"/>
              <a:gd name="connsiteX3" fmla="*/ 804803 w 2979769"/>
              <a:gd name="connsiteY3" fmla="*/ 3997234 h 7007189"/>
              <a:gd name="connsiteX4" fmla="*/ 1074790 w 2979769"/>
              <a:gd name="connsiteY4" fmla="*/ 6999558 h 7007189"/>
              <a:gd name="connsiteX5" fmla="*/ 1947803 w 2979769"/>
              <a:gd name="connsiteY5" fmla="*/ 7007189 h 7007189"/>
              <a:gd name="connsiteX6" fmla="*/ 2176403 w 2979769"/>
              <a:gd name="connsiteY6" fmla="*/ 4023360 h 7007189"/>
              <a:gd name="connsiteX7" fmla="*/ 2183793 w 2979769"/>
              <a:gd name="connsiteY7" fmla="*/ 7001646 h 7007189"/>
              <a:gd name="connsiteX8" fmla="*/ 2969759 w 2979769"/>
              <a:gd name="connsiteY8" fmla="*/ 6999737 h 7007189"/>
              <a:gd name="connsiteX9" fmla="*/ 2979769 w 2979769"/>
              <a:gd name="connsiteY9" fmla="*/ 0 h 7007189"/>
              <a:gd name="connsiteX10" fmla="*/ 1699609 w 2979769"/>
              <a:gd name="connsiteY10" fmla="*/ 0 h 7007189"/>
              <a:gd name="connsiteX11" fmla="*/ 1497135 w 2979769"/>
              <a:gd name="connsiteY11" fmla="*/ 2331720 h 7007189"/>
              <a:gd name="connsiteX12" fmla="*/ 1301192 w 2979769"/>
              <a:gd name="connsiteY12" fmla="*/ 6531 h 7007189"/>
              <a:gd name="connsiteX13" fmla="*/ 7969 w 2979769"/>
              <a:gd name="connsiteY13" fmla="*/ 6531 h 700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79769" h="7007189">
                <a:moveTo>
                  <a:pt x="7969" y="6531"/>
                </a:moveTo>
                <a:cubicBezTo>
                  <a:pt x="10513" y="2334264"/>
                  <a:pt x="-2206" y="4669628"/>
                  <a:pt x="338" y="6997361"/>
                </a:cubicBezTo>
                <a:lnTo>
                  <a:pt x="804803" y="7004990"/>
                </a:lnTo>
                <a:lnTo>
                  <a:pt x="804803" y="3997234"/>
                </a:lnTo>
                <a:lnTo>
                  <a:pt x="1074790" y="6999558"/>
                </a:lnTo>
                <a:lnTo>
                  <a:pt x="1947803" y="7007189"/>
                </a:lnTo>
                <a:lnTo>
                  <a:pt x="2176403" y="4023360"/>
                </a:lnTo>
                <a:cubicBezTo>
                  <a:pt x="2178866" y="5016122"/>
                  <a:pt x="2181330" y="6008884"/>
                  <a:pt x="2183793" y="7001646"/>
                </a:cubicBezTo>
                <a:lnTo>
                  <a:pt x="2969759" y="6999737"/>
                </a:lnTo>
                <a:cubicBezTo>
                  <a:pt x="2973096" y="4674122"/>
                  <a:pt x="2976432" y="2325615"/>
                  <a:pt x="2979769" y="0"/>
                </a:cubicBezTo>
                <a:lnTo>
                  <a:pt x="1699609" y="0"/>
                </a:lnTo>
                <a:lnTo>
                  <a:pt x="1497135" y="2331720"/>
                </a:lnTo>
                <a:lnTo>
                  <a:pt x="1301192" y="6531"/>
                </a:lnTo>
                <a:lnTo>
                  <a:pt x="7969" y="6531"/>
                </a:lnTo>
                <a:close/>
              </a:path>
            </a:pathLst>
          </a:custGeom>
          <a:blipFill>
            <a:blip r:embed="rId3"/>
            <a:srcRect/>
            <a:stretch>
              <a:fillRect l="-2460" t="179" r="-31878" b="-557"/>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5395177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py with subheadings_grey">
    <p:spTree>
      <p:nvGrpSpPr>
        <p:cNvPr id="1" name=""/>
        <p:cNvGrpSpPr/>
        <p:nvPr/>
      </p:nvGrpSpPr>
      <p:grpSpPr>
        <a:xfrm>
          <a:off x="0" y="0"/>
          <a:ext cx="0" cy="0"/>
          <a:chOff x="0" y="0"/>
          <a:chExt cx="0" cy="0"/>
        </a:xfrm>
      </p:grpSpPr>
      <p:sp>
        <p:nvSpPr>
          <p:cNvPr id="17" name="Freeform 16"/>
          <p:cNvSpPr/>
          <p:nvPr userDrawn="1"/>
        </p:nvSpPr>
        <p:spPr>
          <a:xfrm>
            <a:off x="9253537" y="0"/>
            <a:ext cx="2947172" cy="6853646"/>
          </a:xfrm>
          <a:custGeom>
            <a:avLst/>
            <a:gdLst>
              <a:gd name="connsiteX0" fmla="*/ 0 w 3753395"/>
              <a:gd name="connsiteY0" fmla="*/ 0 h 6853646"/>
              <a:gd name="connsiteX1" fmla="*/ 0 w 3753395"/>
              <a:gd name="connsiteY1" fmla="*/ 69669 h 6853646"/>
              <a:gd name="connsiteX2" fmla="*/ 1463040 w 3753395"/>
              <a:gd name="connsiteY2" fmla="*/ 6853646 h 6853646"/>
              <a:gd name="connsiteX3" fmla="*/ 3744686 w 3753395"/>
              <a:gd name="connsiteY3" fmla="*/ 6844937 h 6853646"/>
              <a:gd name="connsiteX4" fmla="*/ 3753395 w 3753395"/>
              <a:gd name="connsiteY4" fmla="*/ 0 h 6853646"/>
              <a:gd name="connsiteX5" fmla="*/ 0 w 3753395"/>
              <a:gd name="connsiteY5" fmla="*/ 0 h 6853646"/>
              <a:gd name="connsiteX0" fmla="*/ 0 w 3772445"/>
              <a:gd name="connsiteY0" fmla="*/ 0 h 6853646"/>
              <a:gd name="connsiteX1" fmla="*/ 19050 w 3772445"/>
              <a:gd name="connsiteY1" fmla="*/ 69669 h 6853646"/>
              <a:gd name="connsiteX2" fmla="*/ 1482090 w 3772445"/>
              <a:gd name="connsiteY2" fmla="*/ 6853646 h 6853646"/>
              <a:gd name="connsiteX3" fmla="*/ 3763736 w 3772445"/>
              <a:gd name="connsiteY3" fmla="*/ 6844937 h 6853646"/>
              <a:gd name="connsiteX4" fmla="*/ 3772445 w 3772445"/>
              <a:gd name="connsiteY4" fmla="*/ 0 h 6853646"/>
              <a:gd name="connsiteX5" fmla="*/ 0 w 3772445"/>
              <a:gd name="connsiteY5" fmla="*/ 0 h 685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2445" h="6853646">
                <a:moveTo>
                  <a:pt x="0" y="0"/>
                </a:moveTo>
                <a:lnTo>
                  <a:pt x="19050" y="69669"/>
                </a:lnTo>
                <a:lnTo>
                  <a:pt x="1482090" y="6853646"/>
                </a:lnTo>
                <a:lnTo>
                  <a:pt x="3763736" y="6844937"/>
                </a:lnTo>
                <a:lnTo>
                  <a:pt x="3772445" y="0"/>
                </a:lnTo>
                <a:lnTo>
                  <a:pt x="0" y="0"/>
                </a:lnTo>
                <a:close/>
              </a:path>
            </a:pathLst>
          </a:custGeom>
          <a:solidFill>
            <a:srgbClr val="D2D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745172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2"/>
            <a:ext cx="7451725" cy="1729430"/>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sp>
        <p:nvSpPr>
          <p:cNvPr id="42" name="Text Placeholder 17"/>
          <p:cNvSpPr>
            <a:spLocks noGrp="1"/>
          </p:cNvSpPr>
          <p:nvPr>
            <p:ph type="body" sz="quarter" idx="17" hasCustomPrompt="1"/>
          </p:nvPr>
        </p:nvSpPr>
        <p:spPr>
          <a:xfrm>
            <a:off x="300211" y="4111606"/>
            <a:ext cx="745172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2 (20PT, ARIAL NARROW, UPPER CASE)</a:t>
            </a:r>
          </a:p>
        </p:txBody>
      </p:sp>
      <p:sp>
        <p:nvSpPr>
          <p:cNvPr id="43" name="Text Placeholder 17"/>
          <p:cNvSpPr>
            <a:spLocks noGrp="1"/>
          </p:cNvSpPr>
          <p:nvPr>
            <p:ph type="body" sz="quarter" idx="18" hasCustomPrompt="1"/>
          </p:nvPr>
        </p:nvSpPr>
        <p:spPr>
          <a:xfrm>
            <a:off x="294362" y="4513254"/>
            <a:ext cx="7451725" cy="1729430"/>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6246" y="6319350"/>
            <a:ext cx="1262009" cy="367200"/>
          </a:xfrm>
          <a:prstGeom prst="rect">
            <a:avLst/>
          </a:prstGeom>
        </p:spPr>
      </p:pic>
    </p:spTree>
    <p:extLst>
      <p:ext uri="{BB962C8B-B14F-4D97-AF65-F5344CB8AC3E}">
        <p14:creationId xmlns:p14="http://schemas.microsoft.com/office/powerpoint/2010/main" val="30241359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py with subheadings_blue">
    <p:spTree>
      <p:nvGrpSpPr>
        <p:cNvPr id="1" name=""/>
        <p:cNvGrpSpPr/>
        <p:nvPr/>
      </p:nvGrpSpPr>
      <p:grpSpPr>
        <a:xfrm>
          <a:off x="0" y="0"/>
          <a:ext cx="0" cy="0"/>
          <a:chOff x="0" y="0"/>
          <a:chExt cx="0" cy="0"/>
        </a:xfrm>
      </p:grpSpPr>
      <p:sp>
        <p:nvSpPr>
          <p:cNvPr id="17" name="Freeform 16"/>
          <p:cNvSpPr/>
          <p:nvPr userDrawn="1"/>
        </p:nvSpPr>
        <p:spPr>
          <a:xfrm>
            <a:off x="9253537" y="0"/>
            <a:ext cx="2947172" cy="6853646"/>
          </a:xfrm>
          <a:custGeom>
            <a:avLst/>
            <a:gdLst>
              <a:gd name="connsiteX0" fmla="*/ 0 w 3753395"/>
              <a:gd name="connsiteY0" fmla="*/ 0 h 6853646"/>
              <a:gd name="connsiteX1" fmla="*/ 0 w 3753395"/>
              <a:gd name="connsiteY1" fmla="*/ 69669 h 6853646"/>
              <a:gd name="connsiteX2" fmla="*/ 1463040 w 3753395"/>
              <a:gd name="connsiteY2" fmla="*/ 6853646 h 6853646"/>
              <a:gd name="connsiteX3" fmla="*/ 3744686 w 3753395"/>
              <a:gd name="connsiteY3" fmla="*/ 6844937 h 6853646"/>
              <a:gd name="connsiteX4" fmla="*/ 3753395 w 3753395"/>
              <a:gd name="connsiteY4" fmla="*/ 0 h 6853646"/>
              <a:gd name="connsiteX5" fmla="*/ 0 w 3753395"/>
              <a:gd name="connsiteY5" fmla="*/ 0 h 6853646"/>
              <a:gd name="connsiteX0" fmla="*/ 0 w 3772445"/>
              <a:gd name="connsiteY0" fmla="*/ 0 h 6853646"/>
              <a:gd name="connsiteX1" fmla="*/ 19050 w 3772445"/>
              <a:gd name="connsiteY1" fmla="*/ 69669 h 6853646"/>
              <a:gd name="connsiteX2" fmla="*/ 1482090 w 3772445"/>
              <a:gd name="connsiteY2" fmla="*/ 6853646 h 6853646"/>
              <a:gd name="connsiteX3" fmla="*/ 3763736 w 3772445"/>
              <a:gd name="connsiteY3" fmla="*/ 6844937 h 6853646"/>
              <a:gd name="connsiteX4" fmla="*/ 3772445 w 3772445"/>
              <a:gd name="connsiteY4" fmla="*/ 0 h 6853646"/>
              <a:gd name="connsiteX5" fmla="*/ 0 w 3772445"/>
              <a:gd name="connsiteY5" fmla="*/ 0 h 685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2445" h="6853646">
                <a:moveTo>
                  <a:pt x="0" y="0"/>
                </a:moveTo>
                <a:lnTo>
                  <a:pt x="19050" y="69669"/>
                </a:lnTo>
                <a:lnTo>
                  <a:pt x="1482090" y="6853646"/>
                </a:lnTo>
                <a:lnTo>
                  <a:pt x="3763736" y="6844937"/>
                </a:lnTo>
                <a:lnTo>
                  <a:pt x="3772445" y="0"/>
                </a:lnTo>
                <a:lnTo>
                  <a:pt x="0" y="0"/>
                </a:lnTo>
                <a:close/>
              </a:path>
            </a:pathLst>
          </a:custGeom>
          <a:solidFill>
            <a:srgbClr val="006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40" name="Text Placeholder 17"/>
          <p:cNvSpPr>
            <a:spLocks noGrp="1"/>
          </p:cNvSpPr>
          <p:nvPr>
            <p:ph type="body" sz="quarter" idx="14" hasCustomPrompt="1"/>
          </p:nvPr>
        </p:nvSpPr>
        <p:spPr>
          <a:xfrm>
            <a:off x="306060" y="1729723"/>
            <a:ext cx="745172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1 (20PT, ARIAL NARROW, UPPER CASE)</a:t>
            </a:r>
          </a:p>
        </p:txBody>
      </p:sp>
      <p:sp>
        <p:nvSpPr>
          <p:cNvPr id="41" name="Text Placeholder 17"/>
          <p:cNvSpPr>
            <a:spLocks noGrp="1"/>
          </p:cNvSpPr>
          <p:nvPr>
            <p:ph type="body" sz="quarter" idx="16" hasCustomPrompt="1"/>
          </p:nvPr>
        </p:nvSpPr>
        <p:spPr>
          <a:xfrm>
            <a:off x="300211" y="2097682"/>
            <a:ext cx="7451725" cy="1729430"/>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sp>
        <p:nvSpPr>
          <p:cNvPr id="42" name="Text Placeholder 17"/>
          <p:cNvSpPr>
            <a:spLocks noGrp="1"/>
          </p:cNvSpPr>
          <p:nvPr>
            <p:ph type="body" sz="quarter" idx="17" hasCustomPrompt="1"/>
          </p:nvPr>
        </p:nvSpPr>
        <p:spPr>
          <a:xfrm>
            <a:off x="300211" y="4111606"/>
            <a:ext cx="7451725" cy="401647"/>
          </a:xfrm>
          <a:prstGeom prst="rect">
            <a:avLst/>
          </a:prstGeom>
        </p:spPr>
        <p:txBody>
          <a:bodyPr/>
          <a:lstStyle>
            <a:lvl1pPr marL="0" indent="0">
              <a:buNone/>
              <a:defRPr sz="2000" b="1" baseline="0">
                <a:solidFill>
                  <a:schemeClr val="tx1"/>
                </a:solidFill>
                <a:latin typeface="Arial Narrow" panose="020B0606020202030204" pitchFamily="34" charset="0"/>
              </a:defRPr>
            </a:lvl1pPr>
          </a:lstStyle>
          <a:p>
            <a:r>
              <a:rPr lang="en-AU" dirty="0" smtClean="0"/>
              <a:t>INTRO HEADING 2 (20PT, ARIAL NARROW, UPPER CASE)</a:t>
            </a:r>
          </a:p>
        </p:txBody>
      </p:sp>
      <p:sp>
        <p:nvSpPr>
          <p:cNvPr id="43" name="Text Placeholder 17"/>
          <p:cNvSpPr>
            <a:spLocks noGrp="1"/>
          </p:cNvSpPr>
          <p:nvPr>
            <p:ph type="body" sz="quarter" idx="18" hasCustomPrompt="1"/>
          </p:nvPr>
        </p:nvSpPr>
        <p:spPr>
          <a:xfrm>
            <a:off x="294362" y="4513254"/>
            <a:ext cx="7451725" cy="1729430"/>
          </a:xfrm>
          <a:prstGeom prst="rect">
            <a:avLst/>
          </a:prstGeom>
        </p:spPr>
        <p:txBody>
          <a:bodyPr/>
          <a:lstStyle>
            <a:lvl1pPr marL="0" indent="0">
              <a:buNone/>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0967" y="6298367"/>
            <a:ext cx="1267288" cy="368735"/>
          </a:xfrm>
          <a:prstGeom prst="rect">
            <a:avLst/>
          </a:prstGeom>
        </p:spPr>
      </p:pic>
    </p:spTree>
    <p:extLst>
      <p:ext uri="{BB962C8B-B14F-4D97-AF65-F5344CB8AC3E}">
        <p14:creationId xmlns:p14="http://schemas.microsoft.com/office/powerpoint/2010/main" val="33449253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ulleted list with texture">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3" name="Rectangle 2"/>
          <p:cNvSpPr/>
          <p:nvPr userDrawn="1"/>
        </p:nvSpPr>
        <p:spPr>
          <a:xfrm>
            <a:off x="219075" y="85725"/>
            <a:ext cx="2771775" cy="1162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38" name="Text Placeholder 17"/>
          <p:cNvSpPr>
            <a:spLocks noGrp="1"/>
          </p:cNvSpPr>
          <p:nvPr>
            <p:ph type="body" sz="quarter" idx="11" hasCustomPrompt="1"/>
          </p:nvPr>
        </p:nvSpPr>
        <p:spPr>
          <a:xfrm>
            <a:off x="306060" y="978761"/>
            <a:ext cx="7451725" cy="466468"/>
          </a:xfrm>
          <a:prstGeom prst="rect">
            <a:avLst/>
          </a:prstGeom>
        </p:spPr>
        <p:txBody>
          <a:bodyPr/>
          <a:lstStyle>
            <a:lvl1pPr marL="0" indent="0">
              <a:buNone/>
              <a:defRPr sz="2400">
                <a:solidFill>
                  <a:schemeClr val="tx1"/>
                </a:solidFill>
                <a:latin typeface="Arial Narrow" panose="020B0606020202030204" pitchFamily="34" charset="0"/>
              </a:defRPr>
            </a:lvl1pPr>
          </a:lstStyle>
          <a:p>
            <a:r>
              <a:rPr lang="en-AU" dirty="0" smtClean="0"/>
              <a:t>SUB HEADING (24PT, UPPER CASE)</a:t>
            </a:r>
            <a:endParaRPr lang="en-US" dirty="0" smtClean="0"/>
          </a:p>
        </p:txBody>
      </p:sp>
      <p:sp>
        <p:nvSpPr>
          <p:cNvPr id="39" name="Text Placeholder 22"/>
          <p:cNvSpPr>
            <a:spLocks noGrp="1"/>
          </p:cNvSpPr>
          <p:nvPr>
            <p:ph type="body" sz="quarter" idx="13" hasCustomPrompt="1"/>
          </p:nvPr>
        </p:nvSpPr>
        <p:spPr>
          <a:xfrm>
            <a:off x="306060" y="326309"/>
            <a:ext cx="7452026" cy="736956"/>
          </a:xfrm>
          <a:prstGeom prst="rect">
            <a:avLst/>
          </a:prstGeom>
        </p:spPr>
        <p:txBody>
          <a:bodyPr/>
          <a:lstStyle>
            <a:lvl1pPr marL="0" indent="0">
              <a:buNone/>
              <a:defRPr sz="4200" b="1" baseline="0">
                <a:solidFill>
                  <a:schemeClr val="tx1"/>
                </a:solidFill>
                <a:latin typeface="Arial Narrow" panose="020B0606020202030204" pitchFamily="34" charset="0"/>
              </a:defRPr>
            </a:lvl1pPr>
          </a:lstStyle>
          <a:p>
            <a:pPr lvl="0"/>
            <a:r>
              <a:rPr lang="en-US" dirty="0" smtClean="0"/>
              <a:t>HEADING (42PT, UPPER CASE)</a:t>
            </a:r>
          </a:p>
        </p:txBody>
      </p:sp>
      <p:sp>
        <p:nvSpPr>
          <p:cNvPr id="25" name="Text Placeholder 17"/>
          <p:cNvSpPr>
            <a:spLocks noGrp="1"/>
          </p:cNvSpPr>
          <p:nvPr>
            <p:ph type="body" sz="quarter" idx="14" hasCustomPrompt="1"/>
          </p:nvPr>
        </p:nvSpPr>
        <p:spPr>
          <a:xfrm>
            <a:off x="306060" y="1729723"/>
            <a:ext cx="7451725" cy="401647"/>
          </a:xfrm>
          <a:prstGeom prst="rect">
            <a:avLst/>
          </a:prstGeom>
        </p:spPr>
        <p:txBody>
          <a:bodyPr/>
          <a:lstStyle>
            <a:lvl1pPr>
              <a:defRPr sz="2000" b="1" baseline="0">
                <a:solidFill>
                  <a:schemeClr val="tx1"/>
                </a:solidFill>
              </a:defRPr>
            </a:lvl1pPr>
          </a:lstStyle>
          <a:p>
            <a:r>
              <a:rPr lang="en-AU" dirty="0" smtClean="0"/>
              <a:t>INTRO HEADING 1 (20PT, ARIAL NARROW, UPPER CASE)</a:t>
            </a:r>
          </a:p>
        </p:txBody>
      </p:sp>
      <p:sp>
        <p:nvSpPr>
          <p:cNvPr id="26" name="Text Placeholder 17"/>
          <p:cNvSpPr>
            <a:spLocks noGrp="1"/>
          </p:cNvSpPr>
          <p:nvPr>
            <p:ph type="body" sz="quarter" idx="16" hasCustomPrompt="1"/>
          </p:nvPr>
        </p:nvSpPr>
        <p:spPr>
          <a:xfrm>
            <a:off x="300211" y="2131371"/>
            <a:ext cx="7451725" cy="1729430"/>
          </a:xfrm>
          <a:prstGeom prst="rect">
            <a:avLst/>
          </a:prstGeom>
        </p:spPr>
        <p:txBody>
          <a:bodyPr/>
          <a:lstStyle>
            <a:lvl1pPr marL="342900" indent="-342900">
              <a:buFont typeface="Arial" panose="020B0604020202020204" pitchFamily="34" charset="0"/>
              <a:buChar char="•"/>
              <a:defRPr sz="2000" b="0" baseline="0">
                <a:solidFill>
                  <a:schemeClr val="tx1"/>
                </a:solidFill>
                <a:latin typeface="Arial" panose="020B0604020202020204" pitchFamily="34" charset="0"/>
                <a:cs typeface="Arial" panose="020B0604020202020204" pitchFamily="34" charset="0"/>
              </a:defRPr>
            </a:lvl1pPr>
          </a:lstStyle>
          <a:p>
            <a:r>
              <a:rPr lang="en-AU" dirty="0" smtClean="0"/>
              <a:t>Bullet list, one column (20pt, Arial)</a:t>
            </a:r>
          </a:p>
          <a:p>
            <a:endParaRPr lang="en-AU" dirty="0" smtClean="0"/>
          </a:p>
          <a:p>
            <a:endParaRPr lang="en-AU" dirty="0" smtClean="0"/>
          </a:p>
          <a:p>
            <a:endParaRPr lang="en-AU" dirty="0" smtClean="0"/>
          </a:p>
        </p:txBody>
      </p:sp>
      <p:sp>
        <p:nvSpPr>
          <p:cNvPr id="27" name="Text Placeholder 17"/>
          <p:cNvSpPr>
            <a:spLocks noGrp="1"/>
          </p:cNvSpPr>
          <p:nvPr>
            <p:ph type="body" sz="quarter" idx="17" hasCustomPrompt="1"/>
          </p:nvPr>
        </p:nvSpPr>
        <p:spPr>
          <a:xfrm>
            <a:off x="300211" y="4111606"/>
            <a:ext cx="7451725" cy="401647"/>
          </a:xfrm>
          <a:prstGeom prst="rect">
            <a:avLst/>
          </a:prstGeom>
        </p:spPr>
        <p:txBody>
          <a:bodyPr/>
          <a:lstStyle>
            <a:lvl1pPr>
              <a:defRPr sz="2000" b="1" baseline="0">
                <a:solidFill>
                  <a:schemeClr val="tx1"/>
                </a:solidFill>
              </a:defRPr>
            </a:lvl1pPr>
          </a:lstStyle>
          <a:p>
            <a:r>
              <a:rPr lang="en-AU" dirty="0" smtClean="0"/>
              <a:t>INTRO HEADING 2 (20PT, ARIAL NARROW, UPPER CASE)</a:t>
            </a:r>
          </a:p>
        </p:txBody>
      </p:sp>
      <p:sp>
        <p:nvSpPr>
          <p:cNvPr id="28" name="Text Placeholder 17"/>
          <p:cNvSpPr>
            <a:spLocks noGrp="1"/>
          </p:cNvSpPr>
          <p:nvPr>
            <p:ph type="body" sz="quarter" idx="18" hasCustomPrompt="1"/>
          </p:nvPr>
        </p:nvSpPr>
        <p:spPr>
          <a:xfrm>
            <a:off x="294362" y="4513254"/>
            <a:ext cx="7451725" cy="1729430"/>
          </a:xfrm>
          <a:prstGeom prst="rect">
            <a:avLst/>
          </a:prstGeom>
        </p:spPr>
        <p:txBody>
          <a:bodyPr numCol="2"/>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000" b="0" baseline="0">
                <a:solidFill>
                  <a:schemeClr val="tx1"/>
                </a:solidFill>
                <a:latin typeface="Arial" panose="020B0604020202020204" pitchFamily="34" charset="0"/>
                <a:cs typeface="Arial" panose="020B0604020202020204" pitchFamily="34" charset="0"/>
              </a:defRPr>
            </a:lvl1pPr>
          </a:lstStyle>
          <a:p>
            <a:r>
              <a:rPr lang="en-AU" dirty="0" smtClean="0"/>
              <a:t>Bullet list, two column (20pt, Arial) </a:t>
            </a:r>
          </a:p>
          <a:p>
            <a:endParaRPr lang="en-AU" dirty="0" smtClean="0"/>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AU" dirty="0" smtClean="0"/>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AU" dirty="0" smtClean="0"/>
              <a:t>Bullet list, two column (20pt, Arial) </a:t>
            </a:r>
          </a:p>
          <a:p>
            <a:endParaRPr lang="en-AU" dirty="0" smtClean="0"/>
          </a:p>
        </p:txBody>
      </p:sp>
      <p:sp>
        <p:nvSpPr>
          <p:cNvPr id="29" name="Freeform 28"/>
          <p:cNvSpPr/>
          <p:nvPr userDrawn="1"/>
        </p:nvSpPr>
        <p:spPr>
          <a:xfrm>
            <a:off x="9253537" y="0"/>
            <a:ext cx="2947172" cy="6853646"/>
          </a:xfrm>
          <a:custGeom>
            <a:avLst/>
            <a:gdLst>
              <a:gd name="connsiteX0" fmla="*/ 0 w 3753395"/>
              <a:gd name="connsiteY0" fmla="*/ 0 h 6853646"/>
              <a:gd name="connsiteX1" fmla="*/ 0 w 3753395"/>
              <a:gd name="connsiteY1" fmla="*/ 69669 h 6853646"/>
              <a:gd name="connsiteX2" fmla="*/ 1463040 w 3753395"/>
              <a:gd name="connsiteY2" fmla="*/ 6853646 h 6853646"/>
              <a:gd name="connsiteX3" fmla="*/ 3744686 w 3753395"/>
              <a:gd name="connsiteY3" fmla="*/ 6844937 h 6853646"/>
              <a:gd name="connsiteX4" fmla="*/ 3753395 w 3753395"/>
              <a:gd name="connsiteY4" fmla="*/ 0 h 6853646"/>
              <a:gd name="connsiteX5" fmla="*/ 0 w 3753395"/>
              <a:gd name="connsiteY5" fmla="*/ 0 h 6853646"/>
              <a:gd name="connsiteX0" fmla="*/ 0 w 3772445"/>
              <a:gd name="connsiteY0" fmla="*/ 0 h 6853646"/>
              <a:gd name="connsiteX1" fmla="*/ 19050 w 3772445"/>
              <a:gd name="connsiteY1" fmla="*/ 69669 h 6853646"/>
              <a:gd name="connsiteX2" fmla="*/ 1482090 w 3772445"/>
              <a:gd name="connsiteY2" fmla="*/ 6853646 h 6853646"/>
              <a:gd name="connsiteX3" fmla="*/ 3763736 w 3772445"/>
              <a:gd name="connsiteY3" fmla="*/ 6844937 h 6853646"/>
              <a:gd name="connsiteX4" fmla="*/ 3772445 w 3772445"/>
              <a:gd name="connsiteY4" fmla="*/ 0 h 6853646"/>
              <a:gd name="connsiteX5" fmla="*/ 0 w 3772445"/>
              <a:gd name="connsiteY5" fmla="*/ 0 h 685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2445" h="6853646">
                <a:moveTo>
                  <a:pt x="0" y="0"/>
                </a:moveTo>
                <a:lnTo>
                  <a:pt x="19050" y="69669"/>
                </a:lnTo>
                <a:lnTo>
                  <a:pt x="1482090" y="6853646"/>
                </a:lnTo>
                <a:lnTo>
                  <a:pt x="3763736" y="6844937"/>
                </a:lnTo>
                <a:lnTo>
                  <a:pt x="3772445" y="0"/>
                </a:lnTo>
                <a:lnTo>
                  <a:pt x="0" y="0"/>
                </a:lnTo>
                <a:close/>
              </a:path>
            </a:pathLst>
          </a:custGeom>
          <a:blipFill dpi="0" rotWithShape="1">
            <a:blip r:embed="rId3"/>
            <a:srcRect/>
            <a:tile tx="1270000" ty="0" sx="80000" sy="8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pic>
        <p:nvPicPr>
          <p:cNvPr id="30" name="Picture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0967" y="6298367"/>
            <a:ext cx="1267288" cy="368735"/>
          </a:xfrm>
          <a:prstGeom prst="rect">
            <a:avLst/>
          </a:prstGeom>
        </p:spPr>
      </p:pic>
    </p:spTree>
    <p:extLst>
      <p:ext uri="{BB962C8B-B14F-4D97-AF65-F5344CB8AC3E}">
        <p14:creationId xmlns:p14="http://schemas.microsoft.com/office/powerpoint/2010/main" val="4569788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py with two images">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18" name="Text Placeholder 17"/>
          <p:cNvSpPr>
            <a:spLocks noGrp="1"/>
          </p:cNvSpPr>
          <p:nvPr>
            <p:ph type="body" sz="quarter" idx="11" hasCustomPrompt="1"/>
          </p:nvPr>
        </p:nvSpPr>
        <p:spPr>
          <a:xfrm>
            <a:off x="306060" y="1046138"/>
            <a:ext cx="7451725" cy="466468"/>
          </a:xfrm>
          <a:prstGeom prst="rect">
            <a:avLst/>
          </a:prstGeom>
        </p:spPr>
        <p:txBody>
          <a:bodyPr/>
          <a:lstStyle>
            <a:lvl1pPr>
              <a:defRPr sz="2400">
                <a:solidFill>
                  <a:schemeClr val="tx1"/>
                </a:solidFill>
              </a:defRPr>
            </a:lvl1pPr>
          </a:lstStyle>
          <a:p>
            <a:r>
              <a:rPr lang="en-AU" dirty="0" smtClean="0"/>
              <a:t>SUB HEADING (24PT, UPPER CASE)</a:t>
            </a:r>
            <a:endParaRPr lang="en-US" dirty="0" smtClean="0"/>
          </a:p>
        </p:txBody>
      </p:sp>
      <p:sp>
        <p:nvSpPr>
          <p:cNvPr id="19" name="Text Placeholder 22"/>
          <p:cNvSpPr>
            <a:spLocks noGrp="1"/>
          </p:cNvSpPr>
          <p:nvPr>
            <p:ph type="body" sz="quarter" idx="13" hasCustomPrompt="1"/>
          </p:nvPr>
        </p:nvSpPr>
        <p:spPr>
          <a:xfrm>
            <a:off x="306060" y="359998"/>
            <a:ext cx="7452026" cy="736956"/>
          </a:xfrm>
          <a:prstGeom prst="rect">
            <a:avLst/>
          </a:prstGeom>
        </p:spPr>
        <p:txBody>
          <a:bodyPr/>
          <a:lstStyle>
            <a:lvl1pPr>
              <a:defRPr sz="4200" b="1" baseline="0">
                <a:solidFill>
                  <a:schemeClr val="tx1"/>
                </a:solidFill>
              </a:defRPr>
            </a:lvl1pPr>
          </a:lstStyle>
          <a:p>
            <a:pPr lvl="0"/>
            <a:r>
              <a:rPr lang="en-US" dirty="0" smtClean="0"/>
              <a:t>HEADING (42PT, UPPER CASE)</a:t>
            </a:r>
          </a:p>
        </p:txBody>
      </p:sp>
      <p:sp>
        <p:nvSpPr>
          <p:cNvPr id="23" name="Text Placeholder 17"/>
          <p:cNvSpPr>
            <a:spLocks noGrp="1"/>
          </p:cNvSpPr>
          <p:nvPr>
            <p:ph type="body" sz="quarter" idx="14" hasCustomPrompt="1"/>
          </p:nvPr>
        </p:nvSpPr>
        <p:spPr>
          <a:xfrm>
            <a:off x="306060" y="1763411"/>
            <a:ext cx="7451725" cy="401647"/>
          </a:xfrm>
          <a:prstGeom prst="rect">
            <a:avLst/>
          </a:prstGeom>
        </p:spPr>
        <p:txBody>
          <a:bodyPr/>
          <a:lstStyle>
            <a:lvl1pPr>
              <a:defRPr sz="2000" b="1" baseline="0">
                <a:solidFill>
                  <a:schemeClr val="tx1"/>
                </a:solidFill>
              </a:defRPr>
            </a:lvl1pPr>
          </a:lstStyle>
          <a:p>
            <a:r>
              <a:rPr lang="en-AU" dirty="0" smtClean="0"/>
              <a:t>INTRO HEADING (20PT, ARIAL NARROW, UPPER CASE)</a:t>
            </a:r>
          </a:p>
        </p:txBody>
      </p:sp>
      <p:sp>
        <p:nvSpPr>
          <p:cNvPr id="24" name="Text Placeholder 17"/>
          <p:cNvSpPr>
            <a:spLocks noGrp="1"/>
          </p:cNvSpPr>
          <p:nvPr>
            <p:ph type="body" sz="quarter" idx="16" hasCustomPrompt="1"/>
          </p:nvPr>
        </p:nvSpPr>
        <p:spPr>
          <a:xfrm>
            <a:off x="300212" y="2131371"/>
            <a:ext cx="4352700" cy="3976132"/>
          </a:xfrm>
          <a:prstGeom prst="rect">
            <a:avLst/>
          </a:prstGeom>
        </p:spPr>
        <p:txBody>
          <a:bodyPr/>
          <a:lstStyle>
            <a:lvl1pPr>
              <a:defRPr sz="2000" b="0" baseline="0">
                <a:solidFill>
                  <a:schemeClr val="tx1"/>
                </a:solidFill>
                <a:latin typeface="Arial" panose="020B0604020202020204" pitchFamily="34" charset="0"/>
                <a:cs typeface="Arial" panose="020B0604020202020204" pitchFamily="34" charset="0"/>
              </a:defRPr>
            </a:lvl1pPr>
          </a:lstStyle>
          <a:p>
            <a:r>
              <a:rPr lang="en-AU" dirty="0" smtClean="0"/>
              <a:t>Body copy (20pt, Arial) </a:t>
            </a:r>
          </a:p>
          <a:p>
            <a:endParaRPr lang="en-AU" dirty="0" smtClean="0"/>
          </a:p>
          <a:p>
            <a:endParaRPr lang="en-AU" dirty="0" smtClean="0"/>
          </a:p>
        </p:txBody>
      </p:sp>
      <p:pic>
        <p:nvPicPr>
          <p:cNvPr id="30" name="Picture 2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42459" y="6329169"/>
            <a:ext cx="1262009" cy="367200"/>
          </a:xfrm>
          <a:prstGeom prst="rect">
            <a:avLst/>
          </a:prstGeom>
        </p:spPr>
      </p:pic>
      <p:sp>
        <p:nvSpPr>
          <p:cNvPr id="25" name="Picture Placeholder 17"/>
          <p:cNvSpPr>
            <a:spLocks noGrp="1"/>
          </p:cNvSpPr>
          <p:nvPr>
            <p:ph type="pic" sz="quarter" idx="17"/>
          </p:nvPr>
        </p:nvSpPr>
        <p:spPr>
          <a:xfrm>
            <a:off x="7380288" y="2520000"/>
            <a:ext cx="4027879" cy="2267900"/>
          </a:xfrm>
          <a:prstGeom prst="rect">
            <a:avLst/>
          </a:prstGeom>
          <a:blipFill dpi="0" rotWithShape="1">
            <a:blip r:embed="rId4"/>
            <a:srcRect/>
            <a:tile tx="0" ty="0" sx="40000" sy="40000" flip="none" algn="ctr"/>
          </a:blipFill>
        </p:spPr>
        <p:txBody>
          <a:bodyPr/>
          <a:lstStyle/>
          <a:p>
            <a:endParaRPr lang="en-AU" dirty="0"/>
          </a:p>
        </p:txBody>
      </p:sp>
      <p:sp>
        <p:nvSpPr>
          <p:cNvPr id="26" name="Picture Placeholder 19"/>
          <p:cNvSpPr>
            <a:spLocks noGrp="1"/>
          </p:cNvSpPr>
          <p:nvPr>
            <p:ph type="pic" sz="quarter" idx="18"/>
          </p:nvPr>
        </p:nvSpPr>
        <p:spPr>
          <a:xfrm>
            <a:off x="4960507" y="2519363"/>
            <a:ext cx="2281237" cy="2268537"/>
          </a:xfrm>
          <a:prstGeom prst="rect">
            <a:avLst/>
          </a:prstGeom>
          <a:blipFill dpi="0" rotWithShape="1">
            <a:blip r:embed="rId5"/>
            <a:srcRect/>
            <a:tile tx="0" ty="0" sx="40000" sy="40000" flip="none" algn="b"/>
          </a:blipFill>
        </p:spPr>
        <p:txBody>
          <a:bodyPr/>
          <a:lstStyle/>
          <a:p>
            <a:endParaRPr lang="en-AU"/>
          </a:p>
        </p:txBody>
      </p:sp>
    </p:spTree>
    <p:extLst>
      <p:ext uri="{BB962C8B-B14F-4D97-AF65-F5344CB8AC3E}">
        <p14:creationId xmlns:p14="http://schemas.microsoft.com/office/powerpoint/2010/main" val="371008628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slide image with caption">
    <p:spTree>
      <p:nvGrpSpPr>
        <p:cNvPr id="1" name=""/>
        <p:cNvGrpSpPr/>
        <p:nvPr/>
      </p:nvGrpSpPr>
      <p:grpSpPr>
        <a:xfrm>
          <a:off x="0" y="0"/>
          <a:ext cx="0" cy="0"/>
          <a:chOff x="0" y="0"/>
          <a:chExt cx="0" cy="0"/>
        </a:xfrm>
      </p:grpSpPr>
      <p:sp>
        <p:nvSpPr>
          <p:cNvPr id="5" name="Picture Placeholder 4"/>
          <p:cNvSpPr>
            <a:spLocks noGrp="1"/>
          </p:cNvSpPr>
          <p:nvPr>
            <p:ph type="pic" sz="quarter" idx="15"/>
          </p:nvPr>
        </p:nvSpPr>
        <p:spPr>
          <a:xfrm>
            <a:off x="0" y="-8466"/>
            <a:ext cx="10371666" cy="6866466"/>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9228667 w 12192000"/>
              <a:gd name="connsiteY1" fmla="*/ 8467 h 6858000"/>
              <a:gd name="connsiteX2" fmla="*/ 12192000 w 12192000"/>
              <a:gd name="connsiteY2" fmla="*/ 6858000 h 6858000"/>
              <a:gd name="connsiteX3" fmla="*/ 0 w 12192000"/>
              <a:gd name="connsiteY3" fmla="*/ 6858000 h 6858000"/>
              <a:gd name="connsiteX4" fmla="*/ 0 w 12192000"/>
              <a:gd name="connsiteY4" fmla="*/ 0 h 6858000"/>
              <a:gd name="connsiteX0" fmla="*/ 0 w 10498666"/>
              <a:gd name="connsiteY0" fmla="*/ 0 h 6858000"/>
              <a:gd name="connsiteX1" fmla="*/ 9228667 w 10498666"/>
              <a:gd name="connsiteY1" fmla="*/ 8467 h 6858000"/>
              <a:gd name="connsiteX2" fmla="*/ 10498666 w 10498666"/>
              <a:gd name="connsiteY2" fmla="*/ 6858000 h 6858000"/>
              <a:gd name="connsiteX3" fmla="*/ 0 w 10498666"/>
              <a:gd name="connsiteY3" fmla="*/ 6858000 h 6858000"/>
              <a:gd name="connsiteX4" fmla="*/ 0 w 10498666"/>
              <a:gd name="connsiteY4" fmla="*/ 0 h 6858000"/>
              <a:gd name="connsiteX0" fmla="*/ 0 w 10498666"/>
              <a:gd name="connsiteY0" fmla="*/ 8466 h 6866466"/>
              <a:gd name="connsiteX1" fmla="*/ 9245601 w 10498666"/>
              <a:gd name="connsiteY1" fmla="*/ 0 h 6866466"/>
              <a:gd name="connsiteX2" fmla="*/ 10498666 w 10498666"/>
              <a:gd name="connsiteY2" fmla="*/ 6866466 h 6866466"/>
              <a:gd name="connsiteX3" fmla="*/ 0 w 10498666"/>
              <a:gd name="connsiteY3" fmla="*/ 6866466 h 6866466"/>
              <a:gd name="connsiteX4" fmla="*/ 0 w 10498666"/>
              <a:gd name="connsiteY4" fmla="*/ 8466 h 6866466"/>
              <a:gd name="connsiteX0" fmla="*/ 0 w 10371666"/>
              <a:gd name="connsiteY0" fmla="*/ 8466 h 6866466"/>
              <a:gd name="connsiteX1" fmla="*/ 9245601 w 10371666"/>
              <a:gd name="connsiteY1" fmla="*/ 0 h 6866466"/>
              <a:gd name="connsiteX2" fmla="*/ 10371666 w 10371666"/>
              <a:gd name="connsiteY2" fmla="*/ 6849533 h 6866466"/>
              <a:gd name="connsiteX3" fmla="*/ 0 w 10371666"/>
              <a:gd name="connsiteY3" fmla="*/ 6866466 h 6866466"/>
              <a:gd name="connsiteX4" fmla="*/ 0 w 10371666"/>
              <a:gd name="connsiteY4" fmla="*/ 8466 h 686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666" h="6866466">
                <a:moveTo>
                  <a:pt x="0" y="8466"/>
                </a:moveTo>
                <a:lnTo>
                  <a:pt x="9245601" y="0"/>
                </a:lnTo>
                <a:lnTo>
                  <a:pt x="10371666" y="6849533"/>
                </a:lnTo>
                <a:lnTo>
                  <a:pt x="0" y="6866466"/>
                </a:lnTo>
                <a:lnTo>
                  <a:pt x="0" y="8466"/>
                </a:lnTo>
                <a:close/>
              </a:path>
            </a:pathLst>
          </a:custGeom>
          <a:blipFill dpi="0" rotWithShape="1">
            <a:blip r:embed="rId2"/>
            <a:srcRect/>
            <a:tile tx="0" ty="0" sx="100000" sy="100000" flip="none" algn="b"/>
          </a:blipFill>
        </p:spPr>
        <p:txBody>
          <a:bodyPr/>
          <a:lstStyle/>
          <a:p>
            <a:endParaRPr lang="en-AU"/>
          </a:p>
        </p:txBody>
      </p:sp>
      <p:pic>
        <p:nvPicPr>
          <p:cNvPr id="22" name="Picture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52867" y="6397304"/>
            <a:ext cx="1267288" cy="368735"/>
          </a:xfrm>
          <a:prstGeom prst="rect">
            <a:avLst/>
          </a:prstGeom>
        </p:spPr>
      </p:pic>
      <p:sp>
        <p:nvSpPr>
          <p:cNvPr id="13" name="Text Placeholder 17"/>
          <p:cNvSpPr>
            <a:spLocks noGrp="1"/>
          </p:cNvSpPr>
          <p:nvPr>
            <p:ph type="body" sz="quarter" idx="14" hasCustomPrompt="1"/>
          </p:nvPr>
        </p:nvSpPr>
        <p:spPr>
          <a:xfrm>
            <a:off x="9689170" y="332573"/>
            <a:ext cx="2309631" cy="1302845"/>
          </a:xfrm>
          <a:prstGeom prst="rect">
            <a:avLst/>
          </a:prstGeom>
          <a:noFill/>
        </p:spPr>
        <p:txBody>
          <a:bodyPr/>
          <a:lstStyle>
            <a:lvl1pPr>
              <a:defRPr sz="2000" b="1" baseline="0">
                <a:solidFill>
                  <a:schemeClr val="tx1"/>
                </a:solidFill>
              </a:defRPr>
            </a:lvl1pPr>
          </a:lstStyle>
          <a:p>
            <a:r>
              <a:rPr lang="en-AU" dirty="0" smtClean="0"/>
              <a:t>Image caption (title case)</a:t>
            </a:r>
          </a:p>
        </p:txBody>
      </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30328" y="6329169"/>
            <a:ext cx="1262009" cy="367200"/>
          </a:xfrm>
          <a:prstGeom prst="rect">
            <a:avLst/>
          </a:prstGeom>
        </p:spPr>
      </p:pic>
    </p:spTree>
    <p:extLst>
      <p:ext uri="{BB962C8B-B14F-4D97-AF65-F5344CB8AC3E}">
        <p14:creationId xmlns:p14="http://schemas.microsoft.com/office/powerpoint/2010/main" val="13802990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7138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87" r:id="rId1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400" b="1" i="0" kern="1200">
          <a:solidFill>
            <a:schemeClr val="bg1"/>
          </a:solidFill>
          <a:latin typeface="Arial Narrow" charset="0"/>
          <a:ea typeface="Arial Narrow" charset="0"/>
          <a:cs typeface="Arial Narrow" charset="0"/>
        </a:defRPr>
      </a:lvl1pPr>
    </p:titleStyle>
    <p:bodyStyle>
      <a:lvl1pPr marL="0" indent="0" algn="l" defTabSz="914400" rtl="0" eaLnBrk="1" latinLnBrk="0" hangingPunct="1">
        <a:lnSpc>
          <a:spcPct val="90000"/>
        </a:lnSpc>
        <a:spcBef>
          <a:spcPts val="1000"/>
        </a:spcBef>
        <a:buFont typeface="Arial"/>
        <a:buNone/>
        <a:defRPr sz="2200" kern="1200">
          <a:solidFill>
            <a:schemeClr val="bg1"/>
          </a:solidFill>
          <a:latin typeface="Arial Narrow" charset="0"/>
          <a:ea typeface="Arial Narrow" charset="0"/>
          <a:cs typeface="Arial Narrow"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5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243852" tIns="121926" rIns="243852" bIns="121926"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2"/>
            <a:ext cx="10972800" cy="4525963"/>
          </a:xfrm>
          <a:prstGeom prst="rect">
            <a:avLst/>
          </a:prstGeom>
        </p:spPr>
        <p:txBody>
          <a:bodyPr vert="horz" lIns="243852" tIns="121926" rIns="243852" bIns="121926"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1"/>
            <a:ext cx="2844800" cy="365126"/>
          </a:xfrm>
          <a:prstGeom prst="rect">
            <a:avLst/>
          </a:prstGeom>
        </p:spPr>
        <p:txBody>
          <a:bodyPr vert="horz" lIns="243852" tIns="121926" rIns="243852" bIns="121926" rtlCol="0" anchor="ctr"/>
          <a:lstStyle>
            <a:lvl1pPr algn="l">
              <a:defRPr sz="1600" b="0" i="0">
                <a:solidFill>
                  <a:schemeClr val="tx1">
                    <a:tint val="75000"/>
                  </a:schemeClr>
                </a:solidFill>
                <a:latin typeface="+mn-lt"/>
                <a:cs typeface="Calibri Regular" charset="0"/>
              </a:defRPr>
            </a:lvl1pPr>
          </a:lstStyle>
          <a:p>
            <a:pPr defTabSz="609509"/>
            <a:endParaRPr lang="en-US" dirty="0">
              <a:solidFill>
                <a:srgbClr val="000000">
                  <a:tint val="75000"/>
                </a:srgbClr>
              </a:solidFill>
            </a:endParaRPr>
          </a:p>
        </p:txBody>
      </p:sp>
      <p:sp>
        <p:nvSpPr>
          <p:cNvPr id="5" name="Footer Placeholder 4"/>
          <p:cNvSpPr>
            <a:spLocks noGrp="1"/>
          </p:cNvSpPr>
          <p:nvPr>
            <p:ph type="ftr" sz="quarter" idx="3"/>
          </p:nvPr>
        </p:nvSpPr>
        <p:spPr>
          <a:xfrm>
            <a:off x="4165600" y="6356351"/>
            <a:ext cx="3860800" cy="365126"/>
          </a:xfrm>
          <a:prstGeom prst="rect">
            <a:avLst/>
          </a:prstGeom>
        </p:spPr>
        <p:txBody>
          <a:bodyPr vert="horz" lIns="243852" tIns="121926" rIns="243852" bIns="121926" rtlCol="0" anchor="ctr"/>
          <a:lstStyle>
            <a:lvl1pPr algn="ctr">
              <a:defRPr sz="1600" b="0" i="0">
                <a:solidFill>
                  <a:schemeClr val="tx1">
                    <a:tint val="75000"/>
                  </a:schemeClr>
                </a:solidFill>
                <a:latin typeface="+mn-lt"/>
                <a:cs typeface="Calibri Regular" charset="0"/>
              </a:defRPr>
            </a:lvl1pPr>
          </a:lstStyle>
          <a:p>
            <a:pPr defTabSz="609509"/>
            <a:endParaRPr lang="en-US" dirty="0">
              <a:solidFill>
                <a:srgbClr val="000000">
                  <a:tint val="75000"/>
                </a:srgbClr>
              </a:solidFill>
            </a:endParaRPr>
          </a:p>
        </p:txBody>
      </p:sp>
      <p:sp>
        <p:nvSpPr>
          <p:cNvPr id="6" name="Slide Number Placeholder 5"/>
          <p:cNvSpPr>
            <a:spLocks noGrp="1"/>
          </p:cNvSpPr>
          <p:nvPr>
            <p:ph type="sldNum" sz="quarter" idx="4"/>
          </p:nvPr>
        </p:nvSpPr>
        <p:spPr>
          <a:xfrm>
            <a:off x="8737600" y="6356351"/>
            <a:ext cx="2844800" cy="365126"/>
          </a:xfrm>
          <a:prstGeom prst="rect">
            <a:avLst/>
          </a:prstGeom>
        </p:spPr>
        <p:txBody>
          <a:bodyPr vert="horz" lIns="243852" tIns="121926" rIns="243852" bIns="121926" rtlCol="0" anchor="ctr"/>
          <a:lstStyle>
            <a:lvl1pPr algn="r">
              <a:defRPr sz="1600" b="0" i="0">
                <a:solidFill>
                  <a:schemeClr val="tx1">
                    <a:tint val="75000"/>
                  </a:schemeClr>
                </a:solidFill>
                <a:latin typeface="Calibri Regular" charset="0"/>
                <a:cs typeface="Calibri Regular" charset="0"/>
              </a:defRPr>
            </a:lvl1pPr>
          </a:lstStyle>
          <a:p>
            <a:pPr defTabSz="609509"/>
            <a:fld id="{9DF686B8-C880-FF40-96DC-14FF2413C34E}" type="slidenum">
              <a:rPr lang="en-US" smtClean="0">
                <a:solidFill>
                  <a:srgbClr val="000000">
                    <a:tint val="75000"/>
                  </a:srgbClr>
                </a:solidFill>
              </a:rPr>
              <a:pPr defTabSz="609509"/>
              <a:t>‹#›</a:t>
            </a:fld>
            <a:endParaRPr lang="en-US" dirty="0">
              <a:solidFill>
                <a:srgbClr val="000000">
                  <a:tint val="75000"/>
                </a:srgbClr>
              </a:solidFill>
            </a:endParaRPr>
          </a:p>
        </p:txBody>
      </p:sp>
    </p:spTree>
    <p:extLst>
      <p:ext uri="{BB962C8B-B14F-4D97-AF65-F5344CB8AC3E}">
        <p14:creationId xmlns:p14="http://schemas.microsoft.com/office/powerpoint/2010/main" val="333809390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txStyles>
    <p:titleStyle>
      <a:lvl1pPr algn="ctr" defTabSz="609509" rtl="0" eaLnBrk="1" latinLnBrk="0" hangingPunct="1">
        <a:spcBef>
          <a:spcPct val="0"/>
        </a:spcBef>
        <a:buNone/>
        <a:defRPr sz="4399" b="0" i="0" kern="1200">
          <a:solidFill>
            <a:schemeClr val="bg2"/>
          </a:solidFill>
          <a:latin typeface="+mj-lt"/>
          <a:ea typeface="+mj-ea"/>
          <a:cs typeface="Calibri Regular" charset="0"/>
        </a:defRPr>
      </a:lvl1pPr>
    </p:titleStyle>
    <p:bodyStyle>
      <a:lvl1pPr marL="0" indent="0" algn="l" defTabSz="609509" rtl="0" eaLnBrk="1" latinLnBrk="0" hangingPunct="1">
        <a:spcBef>
          <a:spcPct val="20000"/>
        </a:spcBef>
        <a:buFont typeface="Arial"/>
        <a:buNone/>
        <a:defRPr sz="2400" b="0" i="0" kern="1200">
          <a:solidFill>
            <a:schemeClr val="tx2"/>
          </a:solidFill>
          <a:latin typeface="+mn-lt"/>
          <a:ea typeface="+mn-ea"/>
          <a:cs typeface="Calibri Regular" charset="0"/>
        </a:defRPr>
      </a:lvl1pPr>
      <a:lvl2pPr marL="609509" indent="0" algn="l" defTabSz="609509" rtl="0" eaLnBrk="1" latinLnBrk="0" hangingPunct="1">
        <a:spcBef>
          <a:spcPct val="20000"/>
        </a:spcBef>
        <a:buFont typeface="Arial"/>
        <a:buNone/>
        <a:defRPr sz="2400" b="0" i="0" kern="1200">
          <a:solidFill>
            <a:schemeClr val="tx2"/>
          </a:solidFill>
          <a:latin typeface="+mn-lt"/>
          <a:ea typeface="+mn-ea"/>
          <a:cs typeface="Calibri Regular" charset="0"/>
        </a:defRPr>
      </a:lvl2pPr>
      <a:lvl3pPr marL="1219017" indent="0" algn="l" defTabSz="609509" rtl="0" eaLnBrk="1" latinLnBrk="0" hangingPunct="1">
        <a:spcBef>
          <a:spcPct val="20000"/>
        </a:spcBef>
        <a:buFont typeface="Arial"/>
        <a:buNone/>
        <a:defRPr sz="2150" b="0" i="0" kern="1200">
          <a:solidFill>
            <a:schemeClr val="tx2"/>
          </a:solidFill>
          <a:latin typeface="+mn-lt"/>
          <a:ea typeface="+mn-ea"/>
          <a:cs typeface="Calibri Regular" charset="0"/>
        </a:defRPr>
      </a:lvl3pPr>
      <a:lvl4pPr marL="1828526" indent="0" algn="l" defTabSz="609509" rtl="0" eaLnBrk="1" latinLnBrk="0" hangingPunct="1">
        <a:spcBef>
          <a:spcPct val="20000"/>
        </a:spcBef>
        <a:buFont typeface="Arial"/>
        <a:buNone/>
        <a:defRPr sz="1850" b="0" i="0" kern="1200">
          <a:solidFill>
            <a:schemeClr val="tx2"/>
          </a:solidFill>
          <a:latin typeface="+mn-lt"/>
          <a:ea typeface="+mn-ea"/>
          <a:cs typeface="Calibri Regular" charset="0"/>
        </a:defRPr>
      </a:lvl4pPr>
      <a:lvl5pPr marL="2438034" indent="0" algn="l" defTabSz="609509" rtl="0" eaLnBrk="1" latinLnBrk="0" hangingPunct="1">
        <a:spcBef>
          <a:spcPct val="20000"/>
        </a:spcBef>
        <a:buFont typeface="Arial"/>
        <a:buNone/>
        <a:defRPr sz="1850" b="0" i="0" kern="1200">
          <a:solidFill>
            <a:schemeClr val="tx2"/>
          </a:solidFill>
          <a:latin typeface="+mn-lt"/>
          <a:ea typeface="+mn-ea"/>
          <a:cs typeface="Calibri Regular" charset="0"/>
        </a:defRPr>
      </a:lvl5pPr>
      <a:lvl6pPr marL="3352297" indent="-304754" algn="l" defTabSz="609509" rtl="0" eaLnBrk="1" latinLnBrk="0" hangingPunct="1">
        <a:spcBef>
          <a:spcPct val="20000"/>
        </a:spcBef>
        <a:buFont typeface="Arial"/>
        <a:buChar char="•"/>
        <a:defRPr sz="2649" kern="1200">
          <a:solidFill>
            <a:schemeClr val="tx1"/>
          </a:solidFill>
          <a:latin typeface="+mn-lt"/>
          <a:ea typeface="+mn-ea"/>
          <a:cs typeface="+mn-cs"/>
        </a:defRPr>
      </a:lvl6pPr>
      <a:lvl7pPr marL="3961805" indent="-304754" algn="l" defTabSz="609509" rtl="0" eaLnBrk="1" latinLnBrk="0" hangingPunct="1">
        <a:spcBef>
          <a:spcPct val="20000"/>
        </a:spcBef>
        <a:buFont typeface="Arial"/>
        <a:buChar char="•"/>
        <a:defRPr sz="2649" kern="1200">
          <a:solidFill>
            <a:schemeClr val="tx1"/>
          </a:solidFill>
          <a:latin typeface="+mn-lt"/>
          <a:ea typeface="+mn-ea"/>
          <a:cs typeface="+mn-cs"/>
        </a:defRPr>
      </a:lvl7pPr>
      <a:lvl8pPr marL="4571314" indent="-304754" algn="l" defTabSz="609509" rtl="0" eaLnBrk="1" latinLnBrk="0" hangingPunct="1">
        <a:spcBef>
          <a:spcPct val="20000"/>
        </a:spcBef>
        <a:buFont typeface="Arial"/>
        <a:buChar char="•"/>
        <a:defRPr sz="2649" kern="1200">
          <a:solidFill>
            <a:schemeClr val="tx1"/>
          </a:solidFill>
          <a:latin typeface="+mn-lt"/>
          <a:ea typeface="+mn-ea"/>
          <a:cs typeface="+mn-cs"/>
        </a:defRPr>
      </a:lvl8pPr>
      <a:lvl9pPr marL="5180823" indent="-304754" algn="l" defTabSz="609509" rtl="0" eaLnBrk="1" latinLnBrk="0" hangingPunct="1">
        <a:spcBef>
          <a:spcPct val="20000"/>
        </a:spcBef>
        <a:buFont typeface="Arial"/>
        <a:buChar char="•"/>
        <a:defRPr sz="2649" kern="1200">
          <a:solidFill>
            <a:schemeClr val="tx1"/>
          </a:solidFill>
          <a:latin typeface="+mn-lt"/>
          <a:ea typeface="+mn-ea"/>
          <a:cs typeface="+mn-cs"/>
        </a:defRPr>
      </a:lvl9pPr>
    </p:bodyStyle>
    <p:otherStyle>
      <a:defPPr>
        <a:defRPr lang="en-US"/>
      </a:defPPr>
      <a:lvl1pPr marL="0" algn="l" defTabSz="609509" rtl="0" eaLnBrk="1" latinLnBrk="0" hangingPunct="1">
        <a:defRPr sz="2400" kern="1200">
          <a:solidFill>
            <a:schemeClr val="tx1"/>
          </a:solidFill>
          <a:latin typeface="+mn-lt"/>
          <a:ea typeface="+mn-ea"/>
          <a:cs typeface="+mn-cs"/>
        </a:defRPr>
      </a:lvl1pPr>
      <a:lvl2pPr marL="609509" algn="l" defTabSz="609509" rtl="0" eaLnBrk="1" latinLnBrk="0" hangingPunct="1">
        <a:defRPr sz="2400" kern="1200">
          <a:solidFill>
            <a:schemeClr val="tx1"/>
          </a:solidFill>
          <a:latin typeface="+mn-lt"/>
          <a:ea typeface="+mn-ea"/>
          <a:cs typeface="+mn-cs"/>
        </a:defRPr>
      </a:lvl2pPr>
      <a:lvl3pPr marL="1219017" algn="l" defTabSz="609509" rtl="0" eaLnBrk="1" latinLnBrk="0" hangingPunct="1">
        <a:defRPr sz="2400" kern="1200">
          <a:solidFill>
            <a:schemeClr val="tx1"/>
          </a:solidFill>
          <a:latin typeface="+mn-lt"/>
          <a:ea typeface="+mn-ea"/>
          <a:cs typeface="+mn-cs"/>
        </a:defRPr>
      </a:lvl3pPr>
      <a:lvl4pPr marL="1828526" algn="l" defTabSz="609509" rtl="0" eaLnBrk="1" latinLnBrk="0" hangingPunct="1">
        <a:defRPr sz="2400" kern="1200">
          <a:solidFill>
            <a:schemeClr val="tx1"/>
          </a:solidFill>
          <a:latin typeface="+mn-lt"/>
          <a:ea typeface="+mn-ea"/>
          <a:cs typeface="+mn-cs"/>
        </a:defRPr>
      </a:lvl4pPr>
      <a:lvl5pPr marL="2438034" algn="l" defTabSz="609509" rtl="0" eaLnBrk="1" latinLnBrk="0" hangingPunct="1">
        <a:defRPr sz="2400" kern="1200">
          <a:solidFill>
            <a:schemeClr val="tx1"/>
          </a:solidFill>
          <a:latin typeface="+mn-lt"/>
          <a:ea typeface="+mn-ea"/>
          <a:cs typeface="+mn-cs"/>
        </a:defRPr>
      </a:lvl5pPr>
      <a:lvl6pPr marL="3047543" algn="l" defTabSz="609509" rtl="0" eaLnBrk="1" latinLnBrk="0" hangingPunct="1">
        <a:defRPr sz="2400" kern="1200">
          <a:solidFill>
            <a:schemeClr val="tx1"/>
          </a:solidFill>
          <a:latin typeface="+mn-lt"/>
          <a:ea typeface="+mn-ea"/>
          <a:cs typeface="+mn-cs"/>
        </a:defRPr>
      </a:lvl6pPr>
      <a:lvl7pPr marL="3657051" algn="l" defTabSz="609509" rtl="0" eaLnBrk="1" latinLnBrk="0" hangingPunct="1">
        <a:defRPr sz="2400" kern="1200">
          <a:solidFill>
            <a:schemeClr val="tx1"/>
          </a:solidFill>
          <a:latin typeface="+mn-lt"/>
          <a:ea typeface="+mn-ea"/>
          <a:cs typeface="+mn-cs"/>
        </a:defRPr>
      </a:lvl7pPr>
      <a:lvl8pPr marL="4266560" algn="l" defTabSz="609509" rtl="0" eaLnBrk="1" latinLnBrk="0" hangingPunct="1">
        <a:defRPr sz="2400" kern="1200">
          <a:solidFill>
            <a:schemeClr val="tx1"/>
          </a:solidFill>
          <a:latin typeface="+mn-lt"/>
          <a:ea typeface="+mn-ea"/>
          <a:cs typeface="+mn-cs"/>
        </a:defRPr>
      </a:lvl8pPr>
      <a:lvl9pPr marL="4876069" algn="l" defTabSz="609509"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emf"/></Relationships>
</file>

<file path=ppt/slides/_rels/slide1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29.emf"/></Relationships>
</file>

<file path=ppt/slides/_rels/slide1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29.emf"/></Relationships>
</file>

<file path=ppt/slides/_rels/slide1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5.xml"/><Relationship Id="rId5" Type="http://schemas.openxmlformats.org/officeDocument/2006/relationships/image" Target="../media/image33.png"/><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32.emf"/></Relationships>
</file>

<file path=ppt/slides/_rels/slide2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9.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3.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6001" y="5911047"/>
            <a:ext cx="2782874" cy="46575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984" y="468086"/>
            <a:ext cx="7640217" cy="1091459"/>
          </a:xfrm>
          <a:prstGeom prst="rect">
            <a:avLst/>
          </a:prstGeom>
        </p:spPr>
      </p:pic>
      <p:sp>
        <p:nvSpPr>
          <p:cNvPr id="14" name="TextBox 13"/>
          <p:cNvSpPr txBox="1"/>
          <p:nvPr/>
        </p:nvSpPr>
        <p:spPr>
          <a:xfrm>
            <a:off x="1240971" y="2073382"/>
            <a:ext cx="10039739" cy="2754600"/>
          </a:xfrm>
          <a:prstGeom prst="rect">
            <a:avLst/>
          </a:prstGeom>
          <a:noFill/>
        </p:spPr>
        <p:txBody>
          <a:bodyPr wrap="square" rtlCol="0">
            <a:spAutoFit/>
          </a:bodyPr>
          <a:lstStyle/>
          <a:p>
            <a:pPr marL="285750" indent="-285750">
              <a:spcBef>
                <a:spcPts val="600"/>
              </a:spcBef>
              <a:spcAft>
                <a:spcPts val="1200"/>
              </a:spcAft>
              <a:buFont typeface="Arial" panose="020B0604020202020204" pitchFamily="34" charset="0"/>
              <a:buChar char="•"/>
            </a:pPr>
            <a:r>
              <a:rPr lang="en-AU" sz="3200" dirty="0" smtClean="0">
                <a:latin typeface="Arial" panose="020B0604020202020204" pitchFamily="34" charset="0"/>
                <a:cs typeface="Arial" panose="020B0604020202020204" pitchFamily="34" charset="0"/>
              </a:rPr>
              <a:t>Clinical Trials – ethics, jargon and what’s in it for me</a:t>
            </a:r>
          </a:p>
          <a:p>
            <a:pPr marL="285750" indent="-285750">
              <a:spcBef>
                <a:spcPts val="600"/>
              </a:spcBef>
              <a:spcAft>
                <a:spcPts val="1200"/>
              </a:spcAft>
              <a:buFont typeface="Arial" panose="020B0604020202020204" pitchFamily="34" charset="0"/>
              <a:buChar char="•"/>
            </a:pPr>
            <a:r>
              <a:rPr lang="en-AU" sz="3200" dirty="0" smtClean="0">
                <a:latin typeface="Arial" panose="020B0604020202020204" pitchFamily="34" charset="0"/>
                <a:cs typeface="Arial" panose="020B0604020202020204" pitchFamily="34" charset="0"/>
              </a:rPr>
              <a:t>STAREE</a:t>
            </a:r>
          </a:p>
          <a:p>
            <a:pPr marL="285750" indent="-285750">
              <a:spcBef>
                <a:spcPts val="600"/>
              </a:spcBef>
              <a:spcAft>
                <a:spcPts val="1200"/>
              </a:spcAft>
              <a:buFont typeface="Arial" panose="020B0604020202020204" pitchFamily="34" charset="0"/>
              <a:buChar char="•"/>
            </a:pPr>
            <a:r>
              <a:rPr lang="en-AU" sz="3200" dirty="0" smtClean="0">
                <a:latin typeface="Arial" panose="020B0604020202020204" pitchFamily="34" charset="0"/>
                <a:cs typeface="Arial" panose="020B0604020202020204" pitchFamily="34" charset="0"/>
              </a:rPr>
              <a:t>QUARTET</a:t>
            </a:r>
          </a:p>
          <a:p>
            <a:pPr marL="285750" indent="-285750">
              <a:spcBef>
                <a:spcPts val="600"/>
              </a:spcBef>
              <a:spcAft>
                <a:spcPts val="1200"/>
              </a:spcAft>
              <a:buFont typeface="Arial" panose="020B0604020202020204" pitchFamily="34" charset="0"/>
              <a:buChar char="•"/>
            </a:pPr>
            <a:r>
              <a:rPr lang="en-AU" sz="3200" dirty="0" smtClean="0">
                <a:latin typeface="Arial" panose="020B0604020202020204" pitchFamily="34" charset="0"/>
                <a:cs typeface="Arial" panose="020B0604020202020204" pitchFamily="34" charset="0"/>
              </a:rPr>
              <a:t>PACIFIC</a:t>
            </a:r>
            <a:endParaRPr lang="en-AU" sz="3200" dirty="0">
              <a:latin typeface="Arial" panose="020B0604020202020204" pitchFamily="34" charset="0"/>
              <a:cs typeface="Arial" panose="020B0604020202020204" pitchFamily="34" charset="0"/>
            </a:endParaRPr>
          </a:p>
        </p:txBody>
      </p:sp>
      <p:sp>
        <p:nvSpPr>
          <p:cNvPr id="15" name="TextBox 14"/>
          <p:cNvSpPr txBox="1"/>
          <p:nvPr/>
        </p:nvSpPr>
        <p:spPr>
          <a:xfrm>
            <a:off x="410547" y="5545803"/>
            <a:ext cx="3629609" cy="830997"/>
          </a:xfrm>
          <a:prstGeom prst="rect">
            <a:avLst/>
          </a:prstGeom>
          <a:noFill/>
        </p:spPr>
        <p:txBody>
          <a:bodyPr wrap="square" rtlCol="0">
            <a:spAutoFit/>
          </a:bodyPr>
          <a:lstStyle/>
          <a:p>
            <a:r>
              <a:rPr lang="en-AU" sz="2400" dirty="0" smtClean="0">
                <a:latin typeface="Arial" panose="020B0604020202020204" pitchFamily="34" charset="0"/>
                <a:cs typeface="Arial" panose="020B0604020202020204" pitchFamily="34" charset="0"/>
              </a:rPr>
              <a:t>WA Self Funded Retirees</a:t>
            </a:r>
          </a:p>
          <a:p>
            <a:r>
              <a:rPr lang="en-AU" sz="2400" dirty="0" smtClean="0">
                <a:latin typeface="Arial" panose="020B0604020202020204" pitchFamily="34" charset="0"/>
                <a:cs typeface="Arial" panose="020B0604020202020204" pitchFamily="34" charset="0"/>
              </a:rPr>
              <a:t>14 February 2020</a:t>
            </a:r>
          </a:p>
        </p:txBody>
      </p:sp>
    </p:spTree>
    <p:extLst>
      <p:ext uri="{BB962C8B-B14F-4D97-AF65-F5344CB8AC3E}">
        <p14:creationId xmlns:p14="http://schemas.microsoft.com/office/powerpoint/2010/main" val="39863026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 name="Chart 72"/>
          <p:cNvGraphicFramePr/>
          <p:nvPr>
            <p:extLst/>
          </p:nvPr>
        </p:nvGraphicFramePr>
        <p:xfrm>
          <a:off x="6454896" y="2241143"/>
          <a:ext cx="5869092" cy="395537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 Placeholder 2"/>
          <p:cNvSpPr>
            <a:spLocks noGrp="1"/>
          </p:cNvSpPr>
          <p:nvPr>
            <p:ph type="body" sz="quarter" idx="13"/>
          </p:nvPr>
        </p:nvSpPr>
        <p:spPr/>
        <p:txBody>
          <a:bodyPr/>
          <a:lstStyle/>
          <a:p>
            <a:r>
              <a:rPr lang="en-US" sz="4400" dirty="0">
                <a:cs typeface="Arial" panose="020B0604020202020204" pitchFamily="34" charset="0"/>
              </a:rPr>
              <a:t>STAREE Demographics</a:t>
            </a:r>
            <a:endParaRPr lang="en-AU" sz="4400" dirty="0"/>
          </a:p>
        </p:txBody>
      </p:sp>
      <p:sp>
        <p:nvSpPr>
          <p:cNvPr id="69" name="Text Placeholder 68"/>
          <p:cNvSpPr>
            <a:spLocks noGrp="1"/>
          </p:cNvSpPr>
          <p:nvPr>
            <p:ph type="body" sz="quarter" idx="14"/>
          </p:nvPr>
        </p:nvSpPr>
        <p:spPr>
          <a:xfrm>
            <a:off x="306060" y="1323330"/>
            <a:ext cx="10809615" cy="401647"/>
          </a:xfrm>
        </p:spPr>
        <p:txBody>
          <a:bodyPr/>
          <a:lstStyle/>
          <a:p>
            <a:r>
              <a:rPr lang="en-AU" sz="2400" dirty="0"/>
              <a:t>5</a:t>
            </a:r>
            <a:r>
              <a:rPr lang="en-AU" sz="2400" dirty="0" smtClean="0"/>
              <a:t>000+ Participants</a:t>
            </a:r>
          </a:p>
          <a:p>
            <a:r>
              <a:rPr lang="en-AU" sz="2400" dirty="0" smtClean="0"/>
              <a:t>	</a:t>
            </a:r>
          </a:p>
          <a:p>
            <a:r>
              <a:rPr lang="en-AU" sz="2400" dirty="0" smtClean="0"/>
              <a:t>Gender							Age Range										</a:t>
            </a:r>
            <a:endParaRPr lang="en-AU" sz="2400" dirty="0"/>
          </a:p>
        </p:txBody>
      </p:sp>
      <p:sp>
        <p:nvSpPr>
          <p:cNvPr id="70" name="Text Placeholder 69"/>
          <p:cNvSpPr>
            <a:spLocks noGrp="1"/>
          </p:cNvSpPr>
          <p:nvPr>
            <p:ph type="body" sz="quarter" idx="16"/>
          </p:nvPr>
        </p:nvSpPr>
        <p:spPr>
          <a:xfrm>
            <a:off x="306060" y="2132080"/>
            <a:ext cx="10815464" cy="3853585"/>
          </a:xfrm>
        </p:spPr>
        <p:txBody>
          <a:bodyPr/>
          <a:lstStyle/>
          <a:p>
            <a:endParaRPr lang="en-AU" dirty="0" smtClean="0"/>
          </a:p>
          <a:p>
            <a:r>
              <a:rPr lang="en-AU" dirty="0" smtClean="0"/>
              <a:t>	</a:t>
            </a:r>
          </a:p>
          <a:p>
            <a:pPr>
              <a:lnSpc>
                <a:spcPct val="150000"/>
              </a:lnSpc>
            </a:pPr>
            <a:r>
              <a:rPr lang="en-AU" dirty="0" smtClean="0"/>
              <a:t>Female – 52%						 							</a:t>
            </a:r>
          </a:p>
          <a:p>
            <a:pPr>
              <a:lnSpc>
                <a:spcPct val="150000"/>
              </a:lnSpc>
            </a:pPr>
            <a:r>
              <a:rPr lang="en-AU" dirty="0" smtClean="0"/>
              <a:t>								</a:t>
            </a:r>
            <a:endParaRPr lang="en-AU" dirty="0"/>
          </a:p>
          <a:p>
            <a:pPr>
              <a:lnSpc>
                <a:spcPct val="150000"/>
              </a:lnSpc>
            </a:pPr>
            <a:r>
              <a:rPr lang="en-AU" dirty="0"/>
              <a:t>Male </a:t>
            </a:r>
            <a:r>
              <a:rPr lang="en-AU" dirty="0" smtClean="0"/>
              <a:t>   – 48% 						</a:t>
            </a:r>
            <a:endParaRPr lang="en-AU" dirty="0"/>
          </a:p>
          <a:p>
            <a:pPr>
              <a:lnSpc>
                <a:spcPct val="150000"/>
              </a:lnSpc>
            </a:pPr>
            <a:r>
              <a:rPr lang="en-AU" dirty="0" smtClean="0"/>
              <a:t>							</a:t>
            </a:r>
          </a:p>
        </p:txBody>
      </p:sp>
      <p:grpSp>
        <p:nvGrpSpPr>
          <p:cNvPr id="36" name="Group 35" descr="female shape">
            <a:extLst>
              <a:ext uri="{FF2B5EF4-FFF2-40B4-BE49-F238E27FC236}">
                <a16:creationId xmlns:a16="http://schemas.microsoft.com/office/drawing/2014/main" id="{8151F8A3-6DAC-4739-9EA2-37A14BD239F4}"/>
              </a:ext>
            </a:extLst>
          </p:cNvPr>
          <p:cNvGrpSpPr/>
          <p:nvPr/>
        </p:nvGrpSpPr>
        <p:grpSpPr>
          <a:xfrm>
            <a:off x="2204862" y="2910785"/>
            <a:ext cx="269190" cy="496888"/>
            <a:chOff x="3565970" y="3784600"/>
            <a:chExt cx="269190" cy="496888"/>
          </a:xfrm>
          <a:solidFill>
            <a:schemeClr val="accent1"/>
          </a:solidFill>
        </p:grpSpPr>
        <p:sp>
          <p:nvSpPr>
            <p:cNvPr id="52" name="Oval 178">
              <a:extLst>
                <a:ext uri="{FF2B5EF4-FFF2-40B4-BE49-F238E27FC236}">
                  <a16:creationId xmlns:a16="http://schemas.microsoft.com/office/drawing/2014/main" id="{900DBBCE-533B-4707-8E10-D6F419686203}"/>
                </a:ext>
              </a:extLst>
            </p:cNvPr>
            <p:cNvSpPr>
              <a:spLocks noChangeArrowheads="1"/>
            </p:cNvSpPr>
            <p:nvPr userDrawn="1"/>
          </p:nvSpPr>
          <p:spPr bwMode="auto">
            <a:xfrm>
              <a:off x="3651477" y="3784600"/>
              <a:ext cx="98175"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79">
              <a:extLst>
                <a:ext uri="{FF2B5EF4-FFF2-40B4-BE49-F238E27FC236}">
                  <a16:creationId xmlns:a16="http://schemas.microsoft.com/office/drawing/2014/main" id="{12E454FE-63FC-4F4F-B658-5C476C21F58D}"/>
                </a:ext>
              </a:extLst>
            </p:cNvPr>
            <p:cNvSpPr>
              <a:spLocks/>
            </p:cNvSpPr>
            <p:nvPr userDrawn="1"/>
          </p:nvSpPr>
          <p:spPr bwMode="auto">
            <a:xfrm>
              <a:off x="3565970" y="3895725"/>
              <a:ext cx="269190" cy="385763"/>
            </a:xfrm>
            <a:custGeom>
              <a:avLst/>
              <a:gdLst>
                <a:gd name="T0" fmla="*/ 83 w 85"/>
                <a:gd name="T1" fmla="*/ 44 h 121"/>
                <a:gd name="T2" fmla="*/ 64 w 85"/>
                <a:gd name="T3" fmla="*/ 4 h 121"/>
                <a:gd name="T4" fmla="*/ 57 w 85"/>
                <a:gd name="T5" fmla="*/ 0 h 121"/>
                <a:gd name="T6" fmla="*/ 56 w 85"/>
                <a:gd name="T7" fmla="*/ 0 h 121"/>
                <a:gd name="T8" fmla="*/ 52 w 85"/>
                <a:gd name="T9" fmla="*/ 0 h 121"/>
                <a:gd name="T10" fmla="*/ 33 w 85"/>
                <a:gd name="T11" fmla="*/ 0 h 121"/>
                <a:gd name="T12" fmla="*/ 29 w 85"/>
                <a:gd name="T13" fmla="*/ 0 h 121"/>
                <a:gd name="T14" fmla="*/ 28 w 85"/>
                <a:gd name="T15" fmla="*/ 0 h 121"/>
                <a:gd name="T16" fmla="*/ 21 w 85"/>
                <a:gd name="T17" fmla="*/ 4 h 121"/>
                <a:gd name="T18" fmla="*/ 2 w 85"/>
                <a:gd name="T19" fmla="*/ 44 h 121"/>
                <a:gd name="T20" fmla="*/ 5 w 85"/>
                <a:gd name="T21" fmla="*/ 53 h 121"/>
                <a:gd name="T22" fmla="*/ 14 w 85"/>
                <a:gd name="T23" fmla="*/ 50 h 121"/>
                <a:gd name="T24" fmla="*/ 26 w 85"/>
                <a:gd name="T25" fmla="*/ 25 h 121"/>
                <a:gd name="T26" fmla="*/ 26 w 85"/>
                <a:gd name="T27" fmla="*/ 40 h 121"/>
                <a:gd name="T28" fmla="*/ 13 w 85"/>
                <a:gd name="T29" fmla="*/ 72 h 121"/>
                <a:gd name="T30" fmla="*/ 16 w 85"/>
                <a:gd name="T31" fmla="*/ 77 h 121"/>
                <a:gd name="T32" fmla="*/ 27 w 85"/>
                <a:gd name="T33" fmla="*/ 77 h 121"/>
                <a:gd name="T34" fmla="*/ 27 w 85"/>
                <a:gd name="T35" fmla="*/ 114 h 121"/>
                <a:gd name="T36" fmla="*/ 34 w 85"/>
                <a:gd name="T37" fmla="*/ 121 h 121"/>
                <a:gd name="T38" fmla="*/ 40 w 85"/>
                <a:gd name="T39" fmla="*/ 114 h 121"/>
                <a:gd name="T40" fmla="*/ 40 w 85"/>
                <a:gd name="T41" fmla="*/ 77 h 121"/>
                <a:gd name="T42" fmla="*/ 44 w 85"/>
                <a:gd name="T43" fmla="*/ 77 h 121"/>
                <a:gd name="T44" fmla="*/ 44 w 85"/>
                <a:gd name="T45" fmla="*/ 114 h 121"/>
                <a:gd name="T46" fmla="*/ 51 w 85"/>
                <a:gd name="T47" fmla="*/ 121 h 121"/>
                <a:gd name="T48" fmla="*/ 58 w 85"/>
                <a:gd name="T49" fmla="*/ 114 h 121"/>
                <a:gd name="T50" fmla="*/ 58 w 85"/>
                <a:gd name="T51" fmla="*/ 77 h 121"/>
                <a:gd name="T52" fmla="*/ 69 w 85"/>
                <a:gd name="T53" fmla="*/ 77 h 121"/>
                <a:gd name="T54" fmla="*/ 72 w 85"/>
                <a:gd name="T55" fmla="*/ 72 h 121"/>
                <a:gd name="T56" fmla="*/ 58 w 85"/>
                <a:gd name="T57" fmla="*/ 40 h 121"/>
                <a:gd name="T58" fmla="*/ 59 w 85"/>
                <a:gd name="T59" fmla="*/ 25 h 121"/>
                <a:gd name="T60" fmla="*/ 71 w 85"/>
                <a:gd name="T61" fmla="*/ 50 h 121"/>
                <a:gd name="T62" fmla="*/ 80 w 85"/>
                <a:gd name="T63" fmla="*/ 53 h 121"/>
                <a:gd name="T64" fmla="*/ 83 w 85"/>
                <a:gd name="T65"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 h="121">
                  <a:moveTo>
                    <a:pt x="83" y="44"/>
                  </a:moveTo>
                  <a:cubicBezTo>
                    <a:pt x="64" y="4"/>
                    <a:pt x="64" y="4"/>
                    <a:pt x="64" y="4"/>
                  </a:cubicBezTo>
                  <a:cubicBezTo>
                    <a:pt x="62" y="1"/>
                    <a:pt x="59" y="0"/>
                    <a:pt x="57" y="0"/>
                  </a:cubicBezTo>
                  <a:cubicBezTo>
                    <a:pt x="56" y="0"/>
                    <a:pt x="56" y="0"/>
                    <a:pt x="56" y="0"/>
                  </a:cubicBezTo>
                  <a:cubicBezTo>
                    <a:pt x="52" y="0"/>
                    <a:pt x="52" y="0"/>
                    <a:pt x="52" y="0"/>
                  </a:cubicBezTo>
                  <a:cubicBezTo>
                    <a:pt x="33" y="0"/>
                    <a:pt x="33" y="0"/>
                    <a:pt x="33" y="0"/>
                  </a:cubicBezTo>
                  <a:cubicBezTo>
                    <a:pt x="29" y="0"/>
                    <a:pt x="29" y="0"/>
                    <a:pt x="29" y="0"/>
                  </a:cubicBezTo>
                  <a:cubicBezTo>
                    <a:pt x="28" y="0"/>
                    <a:pt x="28" y="0"/>
                    <a:pt x="28" y="0"/>
                  </a:cubicBezTo>
                  <a:cubicBezTo>
                    <a:pt x="25" y="0"/>
                    <a:pt x="22" y="1"/>
                    <a:pt x="21" y="4"/>
                  </a:cubicBezTo>
                  <a:cubicBezTo>
                    <a:pt x="2" y="44"/>
                    <a:pt x="2" y="44"/>
                    <a:pt x="2" y="44"/>
                  </a:cubicBezTo>
                  <a:cubicBezTo>
                    <a:pt x="0" y="47"/>
                    <a:pt x="1" y="51"/>
                    <a:pt x="5" y="53"/>
                  </a:cubicBezTo>
                  <a:cubicBezTo>
                    <a:pt x="8" y="54"/>
                    <a:pt x="12" y="53"/>
                    <a:pt x="14" y="50"/>
                  </a:cubicBezTo>
                  <a:cubicBezTo>
                    <a:pt x="26" y="25"/>
                    <a:pt x="26" y="25"/>
                    <a:pt x="26" y="25"/>
                  </a:cubicBezTo>
                  <a:cubicBezTo>
                    <a:pt x="26" y="40"/>
                    <a:pt x="26" y="40"/>
                    <a:pt x="26" y="40"/>
                  </a:cubicBezTo>
                  <a:cubicBezTo>
                    <a:pt x="13" y="72"/>
                    <a:pt x="13" y="72"/>
                    <a:pt x="13" y="72"/>
                  </a:cubicBezTo>
                  <a:cubicBezTo>
                    <a:pt x="12" y="74"/>
                    <a:pt x="14" y="77"/>
                    <a:pt x="16" y="77"/>
                  </a:cubicBezTo>
                  <a:cubicBezTo>
                    <a:pt x="27" y="77"/>
                    <a:pt x="27" y="77"/>
                    <a:pt x="27" y="77"/>
                  </a:cubicBezTo>
                  <a:cubicBezTo>
                    <a:pt x="27" y="114"/>
                    <a:pt x="27" y="114"/>
                    <a:pt x="27" y="114"/>
                  </a:cubicBezTo>
                  <a:cubicBezTo>
                    <a:pt x="27" y="118"/>
                    <a:pt x="30" y="121"/>
                    <a:pt x="34" y="121"/>
                  </a:cubicBezTo>
                  <a:cubicBezTo>
                    <a:pt x="37" y="121"/>
                    <a:pt x="40" y="118"/>
                    <a:pt x="40" y="114"/>
                  </a:cubicBezTo>
                  <a:cubicBezTo>
                    <a:pt x="40" y="77"/>
                    <a:pt x="40" y="77"/>
                    <a:pt x="40" y="77"/>
                  </a:cubicBezTo>
                  <a:cubicBezTo>
                    <a:pt x="44" y="77"/>
                    <a:pt x="44" y="77"/>
                    <a:pt x="44" y="77"/>
                  </a:cubicBezTo>
                  <a:cubicBezTo>
                    <a:pt x="44" y="114"/>
                    <a:pt x="44" y="114"/>
                    <a:pt x="44" y="114"/>
                  </a:cubicBezTo>
                  <a:cubicBezTo>
                    <a:pt x="44" y="118"/>
                    <a:pt x="47" y="121"/>
                    <a:pt x="51" y="121"/>
                  </a:cubicBezTo>
                  <a:cubicBezTo>
                    <a:pt x="55" y="121"/>
                    <a:pt x="58" y="118"/>
                    <a:pt x="58" y="114"/>
                  </a:cubicBezTo>
                  <a:cubicBezTo>
                    <a:pt x="58" y="77"/>
                    <a:pt x="58" y="77"/>
                    <a:pt x="58" y="77"/>
                  </a:cubicBezTo>
                  <a:cubicBezTo>
                    <a:pt x="69" y="77"/>
                    <a:pt x="69" y="77"/>
                    <a:pt x="69" y="77"/>
                  </a:cubicBezTo>
                  <a:cubicBezTo>
                    <a:pt x="71" y="77"/>
                    <a:pt x="73" y="74"/>
                    <a:pt x="72" y="72"/>
                  </a:cubicBezTo>
                  <a:cubicBezTo>
                    <a:pt x="58" y="40"/>
                    <a:pt x="58" y="40"/>
                    <a:pt x="58" y="40"/>
                  </a:cubicBezTo>
                  <a:cubicBezTo>
                    <a:pt x="59" y="25"/>
                    <a:pt x="59" y="25"/>
                    <a:pt x="59" y="25"/>
                  </a:cubicBezTo>
                  <a:cubicBezTo>
                    <a:pt x="71" y="50"/>
                    <a:pt x="71" y="50"/>
                    <a:pt x="71" y="50"/>
                  </a:cubicBezTo>
                  <a:cubicBezTo>
                    <a:pt x="73" y="53"/>
                    <a:pt x="77" y="54"/>
                    <a:pt x="80" y="53"/>
                  </a:cubicBezTo>
                  <a:cubicBezTo>
                    <a:pt x="83" y="51"/>
                    <a:pt x="85" y="47"/>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36" descr="female shape">
            <a:extLst>
              <a:ext uri="{FF2B5EF4-FFF2-40B4-BE49-F238E27FC236}">
                <a16:creationId xmlns:a16="http://schemas.microsoft.com/office/drawing/2014/main" id="{F1F5CCE3-3083-476B-9996-371ADBCA4ED7}"/>
              </a:ext>
            </a:extLst>
          </p:cNvPr>
          <p:cNvGrpSpPr/>
          <p:nvPr/>
        </p:nvGrpSpPr>
        <p:grpSpPr>
          <a:xfrm>
            <a:off x="2508888" y="2910785"/>
            <a:ext cx="270774" cy="496888"/>
            <a:chOff x="3869996" y="3784600"/>
            <a:chExt cx="270774" cy="496888"/>
          </a:xfrm>
          <a:solidFill>
            <a:schemeClr val="accent1">
              <a:lumMod val="60000"/>
              <a:lumOff val="40000"/>
            </a:schemeClr>
          </a:solidFill>
        </p:grpSpPr>
        <p:sp>
          <p:nvSpPr>
            <p:cNvPr id="50" name="Oval 180">
              <a:extLst>
                <a:ext uri="{FF2B5EF4-FFF2-40B4-BE49-F238E27FC236}">
                  <a16:creationId xmlns:a16="http://schemas.microsoft.com/office/drawing/2014/main" id="{8C42188C-F974-4D05-9927-94EDBB0F8392}"/>
                </a:ext>
              </a:extLst>
            </p:cNvPr>
            <p:cNvSpPr>
              <a:spLocks noChangeArrowheads="1"/>
            </p:cNvSpPr>
            <p:nvPr userDrawn="1"/>
          </p:nvSpPr>
          <p:spPr bwMode="auto">
            <a:xfrm>
              <a:off x="3955503"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81">
              <a:extLst>
                <a:ext uri="{FF2B5EF4-FFF2-40B4-BE49-F238E27FC236}">
                  <a16:creationId xmlns:a16="http://schemas.microsoft.com/office/drawing/2014/main" id="{AF296C50-6A26-4261-B920-BC356D71D762}"/>
                </a:ext>
              </a:extLst>
            </p:cNvPr>
            <p:cNvSpPr>
              <a:spLocks/>
            </p:cNvSpPr>
            <p:nvPr userDrawn="1"/>
          </p:nvSpPr>
          <p:spPr bwMode="auto">
            <a:xfrm>
              <a:off x="3869996" y="3895725"/>
              <a:ext cx="270774" cy="385763"/>
            </a:xfrm>
            <a:custGeom>
              <a:avLst/>
              <a:gdLst>
                <a:gd name="T0" fmla="*/ 83 w 85"/>
                <a:gd name="T1" fmla="*/ 44 h 121"/>
                <a:gd name="T2" fmla="*/ 64 w 85"/>
                <a:gd name="T3" fmla="*/ 4 h 121"/>
                <a:gd name="T4" fmla="*/ 56 w 85"/>
                <a:gd name="T5" fmla="*/ 0 h 121"/>
                <a:gd name="T6" fmla="*/ 56 w 85"/>
                <a:gd name="T7" fmla="*/ 0 h 121"/>
                <a:gd name="T8" fmla="*/ 52 w 85"/>
                <a:gd name="T9" fmla="*/ 0 h 121"/>
                <a:gd name="T10" fmla="*/ 33 w 85"/>
                <a:gd name="T11" fmla="*/ 0 h 121"/>
                <a:gd name="T12" fmla="*/ 29 w 85"/>
                <a:gd name="T13" fmla="*/ 0 h 121"/>
                <a:gd name="T14" fmla="*/ 28 w 85"/>
                <a:gd name="T15" fmla="*/ 0 h 121"/>
                <a:gd name="T16" fmla="*/ 21 w 85"/>
                <a:gd name="T17" fmla="*/ 4 h 121"/>
                <a:gd name="T18" fmla="*/ 1 w 85"/>
                <a:gd name="T19" fmla="*/ 44 h 121"/>
                <a:gd name="T20" fmla="*/ 5 w 85"/>
                <a:gd name="T21" fmla="*/ 53 h 121"/>
                <a:gd name="T22" fmla="*/ 14 w 85"/>
                <a:gd name="T23" fmla="*/ 50 h 121"/>
                <a:gd name="T24" fmla="*/ 26 w 85"/>
                <a:gd name="T25" fmla="*/ 25 h 121"/>
                <a:gd name="T26" fmla="*/ 26 w 85"/>
                <a:gd name="T27" fmla="*/ 40 h 121"/>
                <a:gd name="T28" fmla="*/ 13 w 85"/>
                <a:gd name="T29" fmla="*/ 72 h 121"/>
                <a:gd name="T30" fmla="*/ 16 w 85"/>
                <a:gd name="T31" fmla="*/ 77 h 121"/>
                <a:gd name="T32" fmla="*/ 27 w 85"/>
                <a:gd name="T33" fmla="*/ 77 h 121"/>
                <a:gd name="T34" fmla="*/ 27 w 85"/>
                <a:gd name="T35" fmla="*/ 114 h 121"/>
                <a:gd name="T36" fmla="*/ 34 w 85"/>
                <a:gd name="T37" fmla="*/ 121 h 121"/>
                <a:gd name="T38" fmla="*/ 40 w 85"/>
                <a:gd name="T39" fmla="*/ 114 h 121"/>
                <a:gd name="T40" fmla="*/ 40 w 85"/>
                <a:gd name="T41" fmla="*/ 77 h 121"/>
                <a:gd name="T42" fmla="*/ 44 w 85"/>
                <a:gd name="T43" fmla="*/ 77 h 121"/>
                <a:gd name="T44" fmla="*/ 44 w 85"/>
                <a:gd name="T45" fmla="*/ 114 h 121"/>
                <a:gd name="T46" fmla="*/ 51 w 85"/>
                <a:gd name="T47" fmla="*/ 121 h 121"/>
                <a:gd name="T48" fmla="*/ 57 w 85"/>
                <a:gd name="T49" fmla="*/ 114 h 121"/>
                <a:gd name="T50" fmla="*/ 57 w 85"/>
                <a:gd name="T51" fmla="*/ 77 h 121"/>
                <a:gd name="T52" fmla="*/ 69 w 85"/>
                <a:gd name="T53" fmla="*/ 77 h 121"/>
                <a:gd name="T54" fmla="*/ 72 w 85"/>
                <a:gd name="T55" fmla="*/ 72 h 121"/>
                <a:gd name="T56" fmla="*/ 58 w 85"/>
                <a:gd name="T57" fmla="*/ 40 h 121"/>
                <a:gd name="T58" fmla="*/ 59 w 85"/>
                <a:gd name="T59" fmla="*/ 25 h 121"/>
                <a:gd name="T60" fmla="*/ 71 w 85"/>
                <a:gd name="T61" fmla="*/ 50 h 121"/>
                <a:gd name="T62" fmla="*/ 80 w 85"/>
                <a:gd name="T63" fmla="*/ 53 h 121"/>
                <a:gd name="T64" fmla="*/ 83 w 85"/>
                <a:gd name="T65"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 h="121">
                  <a:moveTo>
                    <a:pt x="83" y="44"/>
                  </a:moveTo>
                  <a:cubicBezTo>
                    <a:pt x="64" y="4"/>
                    <a:pt x="64" y="4"/>
                    <a:pt x="64" y="4"/>
                  </a:cubicBezTo>
                  <a:cubicBezTo>
                    <a:pt x="62" y="1"/>
                    <a:pt x="59" y="0"/>
                    <a:pt x="56" y="0"/>
                  </a:cubicBezTo>
                  <a:cubicBezTo>
                    <a:pt x="56" y="0"/>
                    <a:pt x="56" y="0"/>
                    <a:pt x="56" y="0"/>
                  </a:cubicBezTo>
                  <a:cubicBezTo>
                    <a:pt x="52" y="0"/>
                    <a:pt x="52" y="0"/>
                    <a:pt x="52" y="0"/>
                  </a:cubicBezTo>
                  <a:cubicBezTo>
                    <a:pt x="33" y="0"/>
                    <a:pt x="33" y="0"/>
                    <a:pt x="33" y="0"/>
                  </a:cubicBezTo>
                  <a:cubicBezTo>
                    <a:pt x="29" y="0"/>
                    <a:pt x="29" y="0"/>
                    <a:pt x="29" y="0"/>
                  </a:cubicBezTo>
                  <a:cubicBezTo>
                    <a:pt x="28" y="0"/>
                    <a:pt x="28" y="0"/>
                    <a:pt x="28" y="0"/>
                  </a:cubicBezTo>
                  <a:cubicBezTo>
                    <a:pt x="25" y="0"/>
                    <a:pt x="22" y="1"/>
                    <a:pt x="21" y="4"/>
                  </a:cubicBezTo>
                  <a:cubicBezTo>
                    <a:pt x="1" y="44"/>
                    <a:pt x="1" y="44"/>
                    <a:pt x="1" y="44"/>
                  </a:cubicBezTo>
                  <a:cubicBezTo>
                    <a:pt x="0" y="47"/>
                    <a:pt x="1" y="51"/>
                    <a:pt x="5" y="53"/>
                  </a:cubicBezTo>
                  <a:cubicBezTo>
                    <a:pt x="8" y="54"/>
                    <a:pt x="12" y="53"/>
                    <a:pt x="14" y="50"/>
                  </a:cubicBezTo>
                  <a:cubicBezTo>
                    <a:pt x="26" y="25"/>
                    <a:pt x="26" y="25"/>
                    <a:pt x="26" y="25"/>
                  </a:cubicBezTo>
                  <a:cubicBezTo>
                    <a:pt x="26" y="40"/>
                    <a:pt x="26" y="40"/>
                    <a:pt x="26" y="40"/>
                  </a:cubicBezTo>
                  <a:cubicBezTo>
                    <a:pt x="13" y="72"/>
                    <a:pt x="13" y="72"/>
                    <a:pt x="13" y="72"/>
                  </a:cubicBezTo>
                  <a:cubicBezTo>
                    <a:pt x="12" y="74"/>
                    <a:pt x="13" y="77"/>
                    <a:pt x="16" y="77"/>
                  </a:cubicBezTo>
                  <a:cubicBezTo>
                    <a:pt x="27" y="77"/>
                    <a:pt x="27" y="77"/>
                    <a:pt x="27" y="77"/>
                  </a:cubicBezTo>
                  <a:cubicBezTo>
                    <a:pt x="27" y="114"/>
                    <a:pt x="27" y="114"/>
                    <a:pt x="27" y="114"/>
                  </a:cubicBezTo>
                  <a:cubicBezTo>
                    <a:pt x="27" y="118"/>
                    <a:pt x="30" y="121"/>
                    <a:pt x="34" y="121"/>
                  </a:cubicBezTo>
                  <a:cubicBezTo>
                    <a:pt x="37" y="121"/>
                    <a:pt x="40" y="118"/>
                    <a:pt x="40" y="114"/>
                  </a:cubicBezTo>
                  <a:cubicBezTo>
                    <a:pt x="40" y="77"/>
                    <a:pt x="40" y="77"/>
                    <a:pt x="40" y="77"/>
                  </a:cubicBezTo>
                  <a:cubicBezTo>
                    <a:pt x="44" y="77"/>
                    <a:pt x="44" y="77"/>
                    <a:pt x="44" y="77"/>
                  </a:cubicBezTo>
                  <a:cubicBezTo>
                    <a:pt x="44" y="114"/>
                    <a:pt x="44" y="114"/>
                    <a:pt x="44" y="114"/>
                  </a:cubicBezTo>
                  <a:cubicBezTo>
                    <a:pt x="44" y="118"/>
                    <a:pt x="47" y="121"/>
                    <a:pt x="51" y="121"/>
                  </a:cubicBezTo>
                  <a:cubicBezTo>
                    <a:pt x="55" y="121"/>
                    <a:pt x="57" y="118"/>
                    <a:pt x="57" y="114"/>
                  </a:cubicBezTo>
                  <a:cubicBezTo>
                    <a:pt x="57" y="77"/>
                    <a:pt x="57" y="77"/>
                    <a:pt x="57" y="77"/>
                  </a:cubicBezTo>
                  <a:cubicBezTo>
                    <a:pt x="69" y="77"/>
                    <a:pt x="69" y="77"/>
                    <a:pt x="69" y="77"/>
                  </a:cubicBezTo>
                  <a:cubicBezTo>
                    <a:pt x="71" y="77"/>
                    <a:pt x="73" y="74"/>
                    <a:pt x="72" y="72"/>
                  </a:cubicBezTo>
                  <a:cubicBezTo>
                    <a:pt x="58" y="40"/>
                    <a:pt x="58" y="40"/>
                    <a:pt x="58" y="40"/>
                  </a:cubicBezTo>
                  <a:cubicBezTo>
                    <a:pt x="59" y="25"/>
                    <a:pt x="59" y="25"/>
                    <a:pt x="59" y="25"/>
                  </a:cubicBezTo>
                  <a:cubicBezTo>
                    <a:pt x="71" y="50"/>
                    <a:pt x="71" y="50"/>
                    <a:pt x="71" y="50"/>
                  </a:cubicBezTo>
                  <a:cubicBezTo>
                    <a:pt x="73" y="53"/>
                    <a:pt x="77" y="54"/>
                    <a:pt x="80" y="53"/>
                  </a:cubicBezTo>
                  <a:cubicBezTo>
                    <a:pt x="83" y="51"/>
                    <a:pt x="85" y="47"/>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37" descr="female shape">
            <a:extLst>
              <a:ext uri="{FF2B5EF4-FFF2-40B4-BE49-F238E27FC236}">
                <a16:creationId xmlns:a16="http://schemas.microsoft.com/office/drawing/2014/main" id="{DD66E4F6-C6E3-4CA5-A0D8-BD0AE2D71499}"/>
              </a:ext>
            </a:extLst>
          </p:cNvPr>
          <p:cNvGrpSpPr/>
          <p:nvPr/>
        </p:nvGrpSpPr>
        <p:grpSpPr>
          <a:xfrm>
            <a:off x="2814497" y="2910785"/>
            <a:ext cx="269190" cy="496888"/>
            <a:chOff x="4175605" y="3784600"/>
            <a:chExt cx="269190" cy="496888"/>
          </a:xfrm>
          <a:solidFill>
            <a:schemeClr val="accent1">
              <a:lumMod val="75000"/>
            </a:schemeClr>
          </a:solidFill>
        </p:grpSpPr>
        <p:sp>
          <p:nvSpPr>
            <p:cNvPr id="48" name="Oval 182">
              <a:extLst>
                <a:ext uri="{FF2B5EF4-FFF2-40B4-BE49-F238E27FC236}">
                  <a16:creationId xmlns:a16="http://schemas.microsoft.com/office/drawing/2014/main" id="{FD3F9A5E-2FB2-41F2-860C-24E44AD4BEC3}"/>
                </a:ext>
              </a:extLst>
            </p:cNvPr>
            <p:cNvSpPr>
              <a:spLocks noChangeArrowheads="1"/>
            </p:cNvSpPr>
            <p:nvPr userDrawn="1"/>
          </p:nvSpPr>
          <p:spPr bwMode="auto">
            <a:xfrm>
              <a:off x="4261113"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83">
              <a:extLst>
                <a:ext uri="{FF2B5EF4-FFF2-40B4-BE49-F238E27FC236}">
                  <a16:creationId xmlns:a16="http://schemas.microsoft.com/office/drawing/2014/main" id="{BE2BE5C1-322D-4D04-BE9A-D8F637D09D81}"/>
                </a:ext>
              </a:extLst>
            </p:cNvPr>
            <p:cNvSpPr>
              <a:spLocks/>
            </p:cNvSpPr>
            <p:nvPr userDrawn="1"/>
          </p:nvSpPr>
          <p:spPr bwMode="auto">
            <a:xfrm>
              <a:off x="4175605" y="3895725"/>
              <a:ext cx="269190" cy="385763"/>
            </a:xfrm>
            <a:custGeom>
              <a:avLst/>
              <a:gdLst>
                <a:gd name="T0" fmla="*/ 83 w 85"/>
                <a:gd name="T1" fmla="*/ 44 h 121"/>
                <a:gd name="T2" fmla="*/ 64 w 85"/>
                <a:gd name="T3" fmla="*/ 4 h 121"/>
                <a:gd name="T4" fmla="*/ 56 w 85"/>
                <a:gd name="T5" fmla="*/ 0 h 121"/>
                <a:gd name="T6" fmla="*/ 56 w 85"/>
                <a:gd name="T7" fmla="*/ 0 h 121"/>
                <a:gd name="T8" fmla="*/ 52 w 85"/>
                <a:gd name="T9" fmla="*/ 0 h 121"/>
                <a:gd name="T10" fmla="*/ 33 w 85"/>
                <a:gd name="T11" fmla="*/ 0 h 121"/>
                <a:gd name="T12" fmla="*/ 29 w 85"/>
                <a:gd name="T13" fmla="*/ 0 h 121"/>
                <a:gd name="T14" fmla="*/ 28 w 85"/>
                <a:gd name="T15" fmla="*/ 0 h 121"/>
                <a:gd name="T16" fmla="*/ 21 w 85"/>
                <a:gd name="T17" fmla="*/ 4 h 121"/>
                <a:gd name="T18" fmla="*/ 1 w 85"/>
                <a:gd name="T19" fmla="*/ 44 h 121"/>
                <a:gd name="T20" fmla="*/ 5 w 85"/>
                <a:gd name="T21" fmla="*/ 53 h 121"/>
                <a:gd name="T22" fmla="*/ 13 w 85"/>
                <a:gd name="T23" fmla="*/ 50 h 121"/>
                <a:gd name="T24" fmla="*/ 26 w 85"/>
                <a:gd name="T25" fmla="*/ 25 h 121"/>
                <a:gd name="T26" fmla="*/ 26 w 85"/>
                <a:gd name="T27" fmla="*/ 40 h 121"/>
                <a:gd name="T28" fmla="*/ 13 w 85"/>
                <a:gd name="T29" fmla="*/ 72 h 121"/>
                <a:gd name="T30" fmla="*/ 16 w 85"/>
                <a:gd name="T31" fmla="*/ 77 h 121"/>
                <a:gd name="T32" fmla="*/ 27 w 85"/>
                <a:gd name="T33" fmla="*/ 77 h 121"/>
                <a:gd name="T34" fmla="*/ 27 w 85"/>
                <a:gd name="T35" fmla="*/ 114 h 121"/>
                <a:gd name="T36" fmla="*/ 34 w 85"/>
                <a:gd name="T37" fmla="*/ 121 h 121"/>
                <a:gd name="T38" fmla="*/ 40 w 85"/>
                <a:gd name="T39" fmla="*/ 114 h 121"/>
                <a:gd name="T40" fmla="*/ 40 w 85"/>
                <a:gd name="T41" fmla="*/ 77 h 121"/>
                <a:gd name="T42" fmla="*/ 44 w 85"/>
                <a:gd name="T43" fmla="*/ 77 h 121"/>
                <a:gd name="T44" fmla="*/ 44 w 85"/>
                <a:gd name="T45" fmla="*/ 114 h 121"/>
                <a:gd name="T46" fmla="*/ 51 w 85"/>
                <a:gd name="T47" fmla="*/ 121 h 121"/>
                <a:gd name="T48" fmla="*/ 57 w 85"/>
                <a:gd name="T49" fmla="*/ 114 h 121"/>
                <a:gd name="T50" fmla="*/ 57 w 85"/>
                <a:gd name="T51" fmla="*/ 77 h 121"/>
                <a:gd name="T52" fmla="*/ 68 w 85"/>
                <a:gd name="T53" fmla="*/ 77 h 121"/>
                <a:gd name="T54" fmla="*/ 72 w 85"/>
                <a:gd name="T55" fmla="*/ 72 h 121"/>
                <a:gd name="T56" fmla="*/ 58 w 85"/>
                <a:gd name="T57" fmla="*/ 40 h 121"/>
                <a:gd name="T58" fmla="*/ 59 w 85"/>
                <a:gd name="T59" fmla="*/ 25 h 121"/>
                <a:gd name="T60" fmla="*/ 71 w 85"/>
                <a:gd name="T61" fmla="*/ 50 h 121"/>
                <a:gd name="T62" fmla="*/ 80 w 85"/>
                <a:gd name="T63" fmla="*/ 53 h 121"/>
                <a:gd name="T64" fmla="*/ 83 w 85"/>
                <a:gd name="T65"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 h="121">
                  <a:moveTo>
                    <a:pt x="83" y="44"/>
                  </a:moveTo>
                  <a:cubicBezTo>
                    <a:pt x="64" y="4"/>
                    <a:pt x="64" y="4"/>
                    <a:pt x="64" y="4"/>
                  </a:cubicBezTo>
                  <a:cubicBezTo>
                    <a:pt x="62" y="1"/>
                    <a:pt x="59" y="0"/>
                    <a:pt x="56" y="0"/>
                  </a:cubicBezTo>
                  <a:cubicBezTo>
                    <a:pt x="56" y="0"/>
                    <a:pt x="56" y="0"/>
                    <a:pt x="56" y="0"/>
                  </a:cubicBezTo>
                  <a:cubicBezTo>
                    <a:pt x="52" y="0"/>
                    <a:pt x="52" y="0"/>
                    <a:pt x="52" y="0"/>
                  </a:cubicBezTo>
                  <a:cubicBezTo>
                    <a:pt x="33" y="0"/>
                    <a:pt x="33" y="0"/>
                    <a:pt x="33" y="0"/>
                  </a:cubicBezTo>
                  <a:cubicBezTo>
                    <a:pt x="29" y="0"/>
                    <a:pt x="29" y="0"/>
                    <a:pt x="29" y="0"/>
                  </a:cubicBezTo>
                  <a:cubicBezTo>
                    <a:pt x="28" y="0"/>
                    <a:pt x="28" y="0"/>
                    <a:pt x="28" y="0"/>
                  </a:cubicBezTo>
                  <a:cubicBezTo>
                    <a:pt x="25" y="0"/>
                    <a:pt x="22" y="1"/>
                    <a:pt x="21" y="4"/>
                  </a:cubicBezTo>
                  <a:cubicBezTo>
                    <a:pt x="1" y="44"/>
                    <a:pt x="1" y="44"/>
                    <a:pt x="1" y="44"/>
                  </a:cubicBezTo>
                  <a:cubicBezTo>
                    <a:pt x="0" y="47"/>
                    <a:pt x="1" y="51"/>
                    <a:pt x="5" y="53"/>
                  </a:cubicBezTo>
                  <a:cubicBezTo>
                    <a:pt x="8" y="54"/>
                    <a:pt x="12" y="53"/>
                    <a:pt x="13" y="50"/>
                  </a:cubicBezTo>
                  <a:cubicBezTo>
                    <a:pt x="26" y="25"/>
                    <a:pt x="26" y="25"/>
                    <a:pt x="26" y="25"/>
                  </a:cubicBezTo>
                  <a:cubicBezTo>
                    <a:pt x="26" y="40"/>
                    <a:pt x="26" y="40"/>
                    <a:pt x="26" y="40"/>
                  </a:cubicBezTo>
                  <a:cubicBezTo>
                    <a:pt x="13" y="72"/>
                    <a:pt x="13" y="72"/>
                    <a:pt x="13" y="72"/>
                  </a:cubicBezTo>
                  <a:cubicBezTo>
                    <a:pt x="12" y="74"/>
                    <a:pt x="13" y="77"/>
                    <a:pt x="16" y="77"/>
                  </a:cubicBezTo>
                  <a:cubicBezTo>
                    <a:pt x="27" y="77"/>
                    <a:pt x="27" y="77"/>
                    <a:pt x="27" y="77"/>
                  </a:cubicBezTo>
                  <a:cubicBezTo>
                    <a:pt x="27" y="114"/>
                    <a:pt x="27" y="114"/>
                    <a:pt x="27" y="114"/>
                  </a:cubicBezTo>
                  <a:cubicBezTo>
                    <a:pt x="27" y="118"/>
                    <a:pt x="30" y="121"/>
                    <a:pt x="34" y="121"/>
                  </a:cubicBezTo>
                  <a:cubicBezTo>
                    <a:pt x="37" y="121"/>
                    <a:pt x="40" y="118"/>
                    <a:pt x="40" y="114"/>
                  </a:cubicBezTo>
                  <a:cubicBezTo>
                    <a:pt x="40" y="77"/>
                    <a:pt x="40" y="77"/>
                    <a:pt x="40" y="77"/>
                  </a:cubicBezTo>
                  <a:cubicBezTo>
                    <a:pt x="44" y="77"/>
                    <a:pt x="44" y="77"/>
                    <a:pt x="44" y="77"/>
                  </a:cubicBezTo>
                  <a:cubicBezTo>
                    <a:pt x="44" y="114"/>
                    <a:pt x="44" y="114"/>
                    <a:pt x="44" y="114"/>
                  </a:cubicBezTo>
                  <a:cubicBezTo>
                    <a:pt x="44" y="118"/>
                    <a:pt x="47" y="121"/>
                    <a:pt x="51" y="121"/>
                  </a:cubicBezTo>
                  <a:cubicBezTo>
                    <a:pt x="54" y="121"/>
                    <a:pt x="57" y="118"/>
                    <a:pt x="57" y="114"/>
                  </a:cubicBezTo>
                  <a:cubicBezTo>
                    <a:pt x="57" y="77"/>
                    <a:pt x="57" y="77"/>
                    <a:pt x="57" y="77"/>
                  </a:cubicBezTo>
                  <a:cubicBezTo>
                    <a:pt x="68" y="77"/>
                    <a:pt x="68" y="77"/>
                    <a:pt x="68" y="77"/>
                  </a:cubicBezTo>
                  <a:cubicBezTo>
                    <a:pt x="71" y="77"/>
                    <a:pt x="73" y="74"/>
                    <a:pt x="72" y="72"/>
                  </a:cubicBezTo>
                  <a:cubicBezTo>
                    <a:pt x="58" y="40"/>
                    <a:pt x="58" y="40"/>
                    <a:pt x="58" y="40"/>
                  </a:cubicBezTo>
                  <a:cubicBezTo>
                    <a:pt x="59" y="25"/>
                    <a:pt x="59" y="25"/>
                    <a:pt x="59" y="25"/>
                  </a:cubicBezTo>
                  <a:cubicBezTo>
                    <a:pt x="71" y="50"/>
                    <a:pt x="71" y="50"/>
                    <a:pt x="71" y="50"/>
                  </a:cubicBezTo>
                  <a:cubicBezTo>
                    <a:pt x="73" y="53"/>
                    <a:pt x="77" y="54"/>
                    <a:pt x="80" y="53"/>
                  </a:cubicBezTo>
                  <a:cubicBezTo>
                    <a:pt x="83" y="51"/>
                    <a:pt x="85" y="47"/>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38" descr="female shape">
            <a:extLst>
              <a:ext uri="{FF2B5EF4-FFF2-40B4-BE49-F238E27FC236}">
                <a16:creationId xmlns:a16="http://schemas.microsoft.com/office/drawing/2014/main" id="{5EDBF58C-0EF6-4E09-8AFD-52613190404A}"/>
              </a:ext>
            </a:extLst>
          </p:cNvPr>
          <p:cNvGrpSpPr/>
          <p:nvPr/>
        </p:nvGrpSpPr>
        <p:grpSpPr>
          <a:xfrm>
            <a:off x="3118523" y="2910785"/>
            <a:ext cx="270774" cy="496888"/>
            <a:chOff x="4479631" y="3784600"/>
            <a:chExt cx="270774" cy="496888"/>
          </a:xfrm>
          <a:solidFill>
            <a:schemeClr val="accent3"/>
          </a:solidFill>
        </p:grpSpPr>
        <p:sp>
          <p:nvSpPr>
            <p:cNvPr id="46" name="Oval 184">
              <a:extLst>
                <a:ext uri="{FF2B5EF4-FFF2-40B4-BE49-F238E27FC236}">
                  <a16:creationId xmlns:a16="http://schemas.microsoft.com/office/drawing/2014/main" id="{71559DA6-9C75-4FAD-8373-67FC21F68AF4}"/>
                </a:ext>
              </a:extLst>
            </p:cNvPr>
            <p:cNvSpPr>
              <a:spLocks noChangeArrowheads="1"/>
            </p:cNvSpPr>
            <p:nvPr userDrawn="1"/>
          </p:nvSpPr>
          <p:spPr bwMode="auto">
            <a:xfrm>
              <a:off x="4565138"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85">
              <a:extLst>
                <a:ext uri="{FF2B5EF4-FFF2-40B4-BE49-F238E27FC236}">
                  <a16:creationId xmlns:a16="http://schemas.microsoft.com/office/drawing/2014/main" id="{C0B64822-817F-4233-9BFC-1CB2A02B5AAF}"/>
                </a:ext>
              </a:extLst>
            </p:cNvPr>
            <p:cNvSpPr>
              <a:spLocks/>
            </p:cNvSpPr>
            <p:nvPr userDrawn="1"/>
          </p:nvSpPr>
          <p:spPr bwMode="auto">
            <a:xfrm>
              <a:off x="4479631" y="3895725"/>
              <a:ext cx="270774" cy="385763"/>
            </a:xfrm>
            <a:custGeom>
              <a:avLst/>
              <a:gdLst>
                <a:gd name="T0" fmla="*/ 83 w 85"/>
                <a:gd name="T1" fmla="*/ 44 h 121"/>
                <a:gd name="T2" fmla="*/ 64 w 85"/>
                <a:gd name="T3" fmla="*/ 4 h 121"/>
                <a:gd name="T4" fmla="*/ 56 w 85"/>
                <a:gd name="T5" fmla="*/ 0 h 121"/>
                <a:gd name="T6" fmla="*/ 56 w 85"/>
                <a:gd name="T7" fmla="*/ 0 h 121"/>
                <a:gd name="T8" fmla="*/ 52 w 85"/>
                <a:gd name="T9" fmla="*/ 0 h 121"/>
                <a:gd name="T10" fmla="*/ 32 w 85"/>
                <a:gd name="T11" fmla="*/ 0 h 121"/>
                <a:gd name="T12" fmla="*/ 28 w 85"/>
                <a:gd name="T13" fmla="*/ 0 h 121"/>
                <a:gd name="T14" fmla="*/ 28 w 85"/>
                <a:gd name="T15" fmla="*/ 0 h 121"/>
                <a:gd name="T16" fmla="*/ 21 w 85"/>
                <a:gd name="T17" fmla="*/ 4 h 121"/>
                <a:gd name="T18" fmla="*/ 1 w 85"/>
                <a:gd name="T19" fmla="*/ 44 h 121"/>
                <a:gd name="T20" fmla="*/ 4 w 85"/>
                <a:gd name="T21" fmla="*/ 53 h 121"/>
                <a:gd name="T22" fmla="*/ 13 w 85"/>
                <a:gd name="T23" fmla="*/ 50 h 121"/>
                <a:gd name="T24" fmla="*/ 25 w 85"/>
                <a:gd name="T25" fmla="*/ 25 h 121"/>
                <a:gd name="T26" fmla="*/ 26 w 85"/>
                <a:gd name="T27" fmla="*/ 40 h 121"/>
                <a:gd name="T28" fmla="*/ 13 w 85"/>
                <a:gd name="T29" fmla="*/ 72 h 121"/>
                <a:gd name="T30" fmla="*/ 16 w 85"/>
                <a:gd name="T31" fmla="*/ 77 h 121"/>
                <a:gd name="T32" fmla="*/ 27 w 85"/>
                <a:gd name="T33" fmla="*/ 77 h 121"/>
                <a:gd name="T34" fmla="*/ 27 w 85"/>
                <a:gd name="T35" fmla="*/ 114 h 121"/>
                <a:gd name="T36" fmla="*/ 33 w 85"/>
                <a:gd name="T37" fmla="*/ 121 h 121"/>
                <a:gd name="T38" fmla="*/ 33 w 85"/>
                <a:gd name="T39" fmla="*/ 121 h 121"/>
                <a:gd name="T40" fmla="*/ 40 w 85"/>
                <a:gd name="T41" fmla="*/ 114 h 121"/>
                <a:gd name="T42" fmla="*/ 40 w 85"/>
                <a:gd name="T43" fmla="*/ 77 h 121"/>
                <a:gd name="T44" fmla="*/ 44 w 85"/>
                <a:gd name="T45" fmla="*/ 77 h 121"/>
                <a:gd name="T46" fmla="*/ 44 w 85"/>
                <a:gd name="T47" fmla="*/ 114 h 121"/>
                <a:gd name="T48" fmla="*/ 51 w 85"/>
                <a:gd name="T49" fmla="*/ 121 h 121"/>
                <a:gd name="T50" fmla="*/ 57 w 85"/>
                <a:gd name="T51" fmla="*/ 114 h 121"/>
                <a:gd name="T52" fmla="*/ 57 w 85"/>
                <a:gd name="T53" fmla="*/ 77 h 121"/>
                <a:gd name="T54" fmla="*/ 68 w 85"/>
                <a:gd name="T55" fmla="*/ 77 h 121"/>
                <a:gd name="T56" fmla="*/ 72 w 85"/>
                <a:gd name="T57" fmla="*/ 72 h 121"/>
                <a:gd name="T58" fmla="*/ 58 w 85"/>
                <a:gd name="T59" fmla="*/ 40 h 121"/>
                <a:gd name="T60" fmla="*/ 59 w 85"/>
                <a:gd name="T61" fmla="*/ 25 h 121"/>
                <a:gd name="T62" fmla="*/ 71 w 85"/>
                <a:gd name="T63" fmla="*/ 50 h 121"/>
                <a:gd name="T64" fmla="*/ 80 w 85"/>
                <a:gd name="T65" fmla="*/ 53 h 121"/>
                <a:gd name="T66" fmla="*/ 83 w 85"/>
                <a:gd name="T67"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5" h="121">
                  <a:moveTo>
                    <a:pt x="83" y="44"/>
                  </a:moveTo>
                  <a:cubicBezTo>
                    <a:pt x="64" y="4"/>
                    <a:pt x="64" y="4"/>
                    <a:pt x="64" y="4"/>
                  </a:cubicBezTo>
                  <a:cubicBezTo>
                    <a:pt x="62" y="1"/>
                    <a:pt x="59" y="0"/>
                    <a:pt x="56" y="0"/>
                  </a:cubicBezTo>
                  <a:cubicBezTo>
                    <a:pt x="56" y="0"/>
                    <a:pt x="56" y="0"/>
                    <a:pt x="56" y="0"/>
                  </a:cubicBezTo>
                  <a:cubicBezTo>
                    <a:pt x="52" y="0"/>
                    <a:pt x="52" y="0"/>
                    <a:pt x="52" y="0"/>
                  </a:cubicBezTo>
                  <a:cubicBezTo>
                    <a:pt x="32" y="0"/>
                    <a:pt x="32" y="0"/>
                    <a:pt x="32" y="0"/>
                  </a:cubicBezTo>
                  <a:cubicBezTo>
                    <a:pt x="28" y="0"/>
                    <a:pt x="28" y="0"/>
                    <a:pt x="28" y="0"/>
                  </a:cubicBezTo>
                  <a:cubicBezTo>
                    <a:pt x="28" y="0"/>
                    <a:pt x="28" y="0"/>
                    <a:pt x="28" y="0"/>
                  </a:cubicBezTo>
                  <a:cubicBezTo>
                    <a:pt x="25" y="0"/>
                    <a:pt x="22" y="1"/>
                    <a:pt x="21" y="4"/>
                  </a:cubicBezTo>
                  <a:cubicBezTo>
                    <a:pt x="1" y="44"/>
                    <a:pt x="1" y="44"/>
                    <a:pt x="1" y="44"/>
                  </a:cubicBezTo>
                  <a:cubicBezTo>
                    <a:pt x="0" y="47"/>
                    <a:pt x="1" y="51"/>
                    <a:pt x="4" y="53"/>
                  </a:cubicBezTo>
                  <a:cubicBezTo>
                    <a:pt x="8" y="54"/>
                    <a:pt x="12" y="53"/>
                    <a:pt x="13" y="50"/>
                  </a:cubicBezTo>
                  <a:cubicBezTo>
                    <a:pt x="25" y="25"/>
                    <a:pt x="25" y="25"/>
                    <a:pt x="25" y="25"/>
                  </a:cubicBezTo>
                  <a:cubicBezTo>
                    <a:pt x="26" y="40"/>
                    <a:pt x="26" y="40"/>
                    <a:pt x="26" y="40"/>
                  </a:cubicBezTo>
                  <a:cubicBezTo>
                    <a:pt x="13" y="72"/>
                    <a:pt x="13" y="72"/>
                    <a:pt x="13" y="72"/>
                  </a:cubicBezTo>
                  <a:cubicBezTo>
                    <a:pt x="12" y="74"/>
                    <a:pt x="13" y="77"/>
                    <a:pt x="16" y="77"/>
                  </a:cubicBezTo>
                  <a:cubicBezTo>
                    <a:pt x="27" y="77"/>
                    <a:pt x="27" y="77"/>
                    <a:pt x="27" y="77"/>
                  </a:cubicBezTo>
                  <a:cubicBezTo>
                    <a:pt x="27" y="114"/>
                    <a:pt x="27" y="114"/>
                    <a:pt x="27" y="114"/>
                  </a:cubicBezTo>
                  <a:cubicBezTo>
                    <a:pt x="27" y="118"/>
                    <a:pt x="30" y="121"/>
                    <a:pt x="33" y="121"/>
                  </a:cubicBezTo>
                  <a:cubicBezTo>
                    <a:pt x="33" y="121"/>
                    <a:pt x="33" y="121"/>
                    <a:pt x="33" y="121"/>
                  </a:cubicBezTo>
                  <a:cubicBezTo>
                    <a:pt x="37" y="121"/>
                    <a:pt x="40" y="118"/>
                    <a:pt x="40" y="114"/>
                  </a:cubicBezTo>
                  <a:cubicBezTo>
                    <a:pt x="40" y="77"/>
                    <a:pt x="40" y="77"/>
                    <a:pt x="40" y="77"/>
                  </a:cubicBezTo>
                  <a:cubicBezTo>
                    <a:pt x="44" y="77"/>
                    <a:pt x="44" y="77"/>
                    <a:pt x="44" y="77"/>
                  </a:cubicBezTo>
                  <a:cubicBezTo>
                    <a:pt x="44" y="114"/>
                    <a:pt x="44" y="114"/>
                    <a:pt x="44" y="114"/>
                  </a:cubicBezTo>
                  <a:cubicBezTo>
                    <a:pt x="44" y="118"/>
                    <a:pt x="47" y="121"/>
                    <a:pt x="51" y="121"/>
                  </a:cubicBezTo>
                  <a:cubicBezTo>
                    <a:pt x="54" y="121"/>
                    <a:pt x="57" y="118"/>
                    <a:pt x="57" y="114"/>
                  </a:cubicBezTo>
                  <a:cubicBezTo>
                    <a:pt x="57" y="77"/>
                    <a:pt x="57" y="77"/>
                    <a:pt x="57" y="77"/>
                  </a:cubicBezTo>
                  <a:cubicBezTo>
                    <a:pt x="68" y="77"/>
                    <a:pt x="68" y="77"/>
                    <a:pt x="68" y="77"/>
                  </a:cubicBezTo>
                  <a:cubicBezTo>
                    <a:pt x="71" y="77"/>
                    <a:pt x="73" y="74"/>
                    <a:pt x="72" y="72"/>
                  </a:cubicBezTo>
                  <a:cubicBezTo>
                    <a:pt x="58" y="40"/>
                    <a:pt x="58" y="40"/>
                    <a:pt x="58" y="40"/>
                  </a:cubicBezTo>
                  <a:cubicBezTo>
                    <a:pt x="59" y="25"/>
                    <a:pt x="59" y="25"/>
                    <a:pt x="59" y="25"/>
                  </a:cubicBezTo>
                  <a:cubicBezTo>
                    <a:pt x="71" y="50"/>
                    <a:pt x="71" y="50"/>
                    <a:pt x="71" y="50"/>
                  </a:cubicBezTo>
                  <a:cubicBezTo>
                    <a:pt x="73" y="53"/>
                    <a:pt x="77" y="54"/>
                    <a:pt x="80" y="53"/>
                  </a:cubicBezTo>
                  <a:cubicBezTo>
                    <a:pt x="83" y="51"/>
                    <a:pt x="85" y="47"/>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Group 39" descr="female shape">
            <a:extLst>
              <a:ext uri="{FF2B5EF4-FFF2-40B4-BE49-F238E27FC236}">
                <a16:creationId xmlns:a16="http://schemas.microsoft.com/office/drawing/2014/main" id="{B1AF0A43-5499-4042-AC0C-1F94DD32AA06}"/>
              </a:ext>
            </a:extLst>
          </p:cNvPr>
          <p:cNvGrpSpPr/>
          <p:nvPr/>
        </p:nvGrpSpPr>
        <p:grpSpPr>
          <a:xfrm>
            <a:off x="3424132" y="2910785"/>
            <a:ext cx="269190" cy="496888"/>
            <a:chOff x="4785240" y="3784600"/>
            <a:chExt cx="269190" cy="496888"/>
          </a:xfrm>
          <a:solidFill>
            <a:schemeClr val="tx2">
              <a:lumMod val="60000"/>
              <a:lumOff val="40000"/>
            </a:schemeClr>
          </a:solidFill>
        </p:grpSpPr>
        <p:sp>
          <p:nvSpPr>
            <p:cNvPr id="44" name="Oval 186">
              <a:extLst>
                <a:ext uri="{FF2B5EF4-FFF2-40B4-BE49-F238E27FC236}">
                  <a16:creationId xmlns:a16="http://schemas.microsoft.com/office/drawing/2014/main" id="{DC7C3AC0-60EE-4DC1-BC93-51F627E3A028}"/>
                </a:ext>
              </a:extLst>
            </p:cNvPr>
            <p:cNvSpPr>
              <a:spLocks noChangeArrowheads="1"/>
            </p:cNvSpPr>
            <p:nvPr userDrawn="1"/>
          </p:nvSpPr>
          <p:spPr bwMode="auto">
            <a:xfrm>
              <a:off x="4870747"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7">
              <a:extLst>
                <a:ext uri="{FF2B5EF4-FFF2-40B4-BE49-F238E27FC236}">
                  <a16:creationId xmlns:a16="http://schemas.microsoft.com/office/drawing/2014/main" id="{37C1E5E9-B8F3-47E8-9D7A-84E6E06104E2}"/>
                </a:ext>
              </a:extLst>
            </p:cNvPr>
            <p:cNvSpPr>
              <a:spLocks/>
            </p:cNvSpPr>
            <p:nvPr userDrawn="1"/>
          </p:nvSpPr>
          <p:spPr bwMode="auto">
            <a:xfrm>
              <a:off x="4785240" y="3895725"/>
              <a:ext cx="269190" cy="385763"/>
            </a:xfrm>
            <a:custGeom>
              <a:avLst/>
              <a:gdLst>
                <a:gd name="T0" fmla="*/ 83 w 85"/>
                <a:gd name="T1" fmla="*/ 44 h 121"/>
                <a:gd name="T2" fmla="*/ 63 w 85"/>
                <a:gd name="T3" fmla="*/ 4 h 121"/>
                <a:gd name="T4" fmla="*/ 56 w 85"/>
                <a:gd name="T5" fmla="*/ 0 h 121"/>
                <a:gd name="T6" fmla="*/ 56 w 85"/>
                <a:gd name="T7" fmla="*/ 0 h 121"/>
                <a:gd name="T8" fmla="*/ 52 w 85"/>
                <a:gd name="T9" fmla="*/ 0 h 121"/>
                <a:gd name="T10" fmla="*/ 32 w 85"/>
                <a:gd name="T11" fmla="*/ 0 h 121"/>
                <a:gd name="T12" fmla="*/ 28 w 85"/>
                <a:gd name="T13" fmla="*/ 0 h 121"/>
                <a:gd name="T14" fmla="*/ 28 w 85"/>
                <a:gd name="T15" fmla="*/ 0 h 121"/>
                <a:gd name="T16" fmla="*/ 21 w 85"/>
                <a:gd name="T17" fmla="*/ 4 h 121"/>
                <a:gd name="T18" fmla="*/ 1 w 85"/>
                <a:gd name="T19" fmla="*/ 44 h 121"/>
                <a:gd name="T20" fmla="*/ 4 w 85"/>
                <a:gd name="T21" fmla="*/ 53 h 121"/>
                <a:gd name="T22" fmla="*/ 13 w 85"/>
                <a:gd name="T23" fmla="*/ 50 h 121"/>
                <a:gd name="T24" fmla="*/ 25 w 85"/>
                <a:gd name="T25" fmla="*/ 25 h 121"/>
                <a:gd name="T26" fmla="*/ 26 w 85"/>
                <a:gd name="T27" fmla="*/ 40 h 121"/>
                <a:gd name="T28" fmla="*/ 13 w 85"/>
                <a:gd name="T29" fmla="*/ 72 h 121"/>
                <a:gd name="T30" fmla="*/ 16 w 85"/>
                <a:gd name="T31" fmla="*/ 77 h 121"/>
                <a:gd name="T32" fmla="*/ 27 w 85"/>
                <a:gd name="T33" fmla="*/ 77 h 121"/>
                <a:gd name="T34" fmla="*/ 27 w 85"/>
                <a:gd name="T35" fmla="*/ 114 h 121"/>
                <a:gd name="T36" fmla="*/ 33 w 85"/>
                <a:gd name="T37" fmla="*/ 121 h 121"/>
                <a:gd name="T38" fmla="*/ 40 w 85"/>
                <a:gd name="T39" fmla="*/ 114 h 121"/>
                <a:gd name="T40" fmla="*/ 40 w 85"/>
                <a:gd name="T41" fmla="*/ 77 h 121"/>
                <a:gd name="T42" fmla="*/ 44 w 85"/>
                <a:gd name="T43" fmla="*/ 77 h 121"/>
                <a:gd name="T44" fmla="*/ 44 w 85"/>
                <a:gd name="T45" fmla="*/ 114 h 121"/>
                <a:gd name="T46" fmla="*/ 51 w 85"/>
                <a:gd name="T47" fmla="*/ 121 h 121"/>
                <a:gd name="T48" fmla="*/ 57 w 85"/>
                <a:gd name="T49" fmla="*/ 114 h 121"/>
                <a:gd name="T50" fmla="*/ 57 w 85"/>
                <a:gd name="T51" fmla="*/ 77 h 121"/>
                <a:gd name="T52" fmla="*/ 68 w 85"/>
                <a:gd name="T53" fmla="*/ 77 h 121"/>
                <a:gd name="T54" fmla="*/ 72 w 85"/>
                <a:gd name="T55" fmla="*/ 72 h 121"/>
                <a:gd name="T56" fmla="*/ 58 w 85"/>
                <a:gd name="T57" fmla="*/ 40 h 121"/>
                <a:gd name="T58" fmla="*/ 59 w 85"/>
                <a:gd name="T59" fmla="*/ 25 h 121"/>
                <a:gd name="T60" fmla="*/ 71 w 85"/>
                <a:gd name="T61" fmla="*/ 50 h 121"/>
                <a:gd name="T62" fmla="*/ 80 w 85"/>
                <a:gd name="T63" fmla="*/ 53 h 121"/>
                <a:gd name="T64" fmla="*/ 83 w 85"/>
                <a:gd name="T65"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 h="121">
                  <a:moveTo>
                    <a:pt x="83" y="44"/>
                  </a:moveTo>
                  <a:cubicBezTo>
                    <a:pt x="63" y="4"/>
                    <a:pt x="63" y="4"/>
                    <a:pt x="63" y="4"/>
                  </a:cubicBezTo>
                  <a:cubicBezTo>
                    <a:pt x="62" y="1"/>
                    <a:pt x="59" y="0"/>
                    <a:pt x="56" y="0"/>
                  </a:cubicBezTo>
                  <a:cubicBezTo>
                    <a:pt x="56" y="0"/>
                    <a:pt x="56" y="0"/>
                    <a:pt x="56" y="0"/>
                  </a:cubicBezTo>
                  <a:cubicBezTo>
                    <a:pt x="52" y="0"/>
                    <a:pt x="52" y="0"/>
                    <a:pt x="52" y="0"/>
                  </a:cubicBezTo>
                  <a:cubicBezTo>
                    <a:pt x="32" y="0"/>
                    <a:pt x="32" y="0"/>
                    <a:pt x="32" y="0"/>
                  </a:cubicBezTo>
                  <a:cubicBezTo>
                    <a:pt x="28" y="0"/>
                    <a:pt x="28" y="0"/>
                    <a:pt x="28" y="0"/>
                  </a:cubicBezTo>
                  <a:cubicBezTo>
                    <a:pt x="28" y="0"/>
                    <a:pt x="28" y="0"/>
                    <a:pt x="28" y="0"/>
                  </a:cubicBezTo>
                  <a:cubicBezTo>
                    <a:pt x="25" y="0"/>
                    <a:pt x="22" y="1"/>
                    <a:pt x="21" y="4"/>
                  </a:cubicBezTo>
                  <a:cubicBezTo>
                    <a:pt x="1" y="44"/>
                    <a:pt x="1" y="44"/>
                    <a:pt x="1" y="44"/>
                  </a:cubicBezTo>
                  <a:cubicBezTo>
                    <a:pt x="0" y="47"/>
                    <a:pt x="1" y="51"/>
                    <a:pt x="4" y="53"/>
                  </a:cubicBezTo>
                  <a:cubicBezTo>
                    <a:pt x="8" y="54"/>
                    <a:pt x="12" y="53"/>
                    <a:pt x="13" y="50"/>
                  </a:cubicBezTo>
                  <a:cubicBezTo>
                    <a:pt x="25" y="25"/>
                    <a:pt x="25" y="25"/>
                    <a:pt x="25" y="25"/>
                  </a:cubicBezTo>
                  <a:cubicBezTo>
                    <a:pt x="26" y="40"/>
                    <a:pt x="26" y="40"/>
                    <a:pt x="26" y="40"/>
                  </a:cubicBezTo>
                  <a:cubicBezTo>
                    <a:pt x="13" y="72"/>
                    <a:pt x="13" y="72"/>
                    <a:pt x="13" y="72"/>
                  </a:cubicBezTo>
                  <a:cubicBezTo>
                    <a:pt x="12" y="74"/>
                    <a:pt x="13" y="77"/>
                    <a:pt x="16" y="77"/>
                  </a:cubicBezTo>
                  <a:cubicBezTo>
                    <a:pt x="27" y="77"/>
                    <a:pt x="27" y="77"/>
                    <a:pt x="27" y="77"/>
                  </a:cubicBezTo>
                  <a:cubicBezTo>
                    <a:pt x="27" y="114"/>
                    <a:pt x="27" y="114"/>
                    <a:pt x="27" y="114"/>
                  </a:cubicBezTo>
                  <a:cubicBezTo>
                    <a:pt x="27" y="118"/>
                    <a:pt x="30" y="121"/>
                    <a:pt x="33" y="121"/>
                  </a:cubicBezTo>
                  <a:cubicBezTo>
                    <a:pt x="37" y="121"/>
                    <a:pt x="40" y="118"/>
                    <a:pt x="40" y="114"/>
                  </a:cubicBezTo>
                  <a:cubicBezTo>
                    <a:pt x="40" y="77"/>
                    <a:pt x="40" y="77"/>
                    <a:pt x="40" y="77"/>
                  </a:cubicBezTo>
                  <a:cubicBezTo>
                    <a:pt x="44" y="77"/>
                    <a:pt x="44" y="77"/>
                    <a:pt x="44" y="77"/>
                  </a:cubicBezTo>
                  <a:cubicBezTo>
                    <a:pt x="44" y="114"/>
                    <a:pt x="44" y="114"/>
                    <a:pt x="44" y="114"/>
                  </a:cubicBezTo>
                  <a:cubicBezTo>
                    <a:pt x="44" y="118"/>
                    <a:pt x="47" y="121"/>
                    <a:pt x="51" y="121"/>
                  </a:cubicBezTo>
                  <a:cubicBezTo>
                    <a:pt x="54" y="121"/>
                    <a:pt x="57" y="118"/>
                    <a:pt x="57" y="114"/>
                  </a:cubicBezTo>
                  <a:cubicBezTo>
                    <a:pt x="57" y="77"/>
                    <a:pt x="57" y="77"/>
                    <a:pt x="57" y="77"/>
                  </a:cubicBezTo>
                  <a:cubicBezTo>
                    <a:pt x="68" y="77"/>
                    <a:pt x="68" y="77"/>
                    <a:pt x="68" y="77"/>
                  </a:cubicBezTo>
                  <a:cubicBezTo>
                    <a:pt x="71" y="77"/>
                    <a:pt x="73" y="74"/>
                    <a:pt x="72" y="72"/>
                  </a:cubicBezTo>
                  <a:cubicBezTo>
                    <a:pt x="58" y="40"/>
                    <a:pt x="58" y="40"/>
                    <a:pt x="58" y="40"/>
                  </a:cubicBezTo>
                  <a:cubicBezTo>
                    <a:pt x="59" y="25"/>
                    <a:pt x="59" y="25"/>
                    <a:pt x="59" y="25"/>
                  </a:cubicBezTo>
                  <a:cubicBezTo>
                    <a:pt x="71" y="50"/>
                    <a:pt x="71" y="50"/>
                    <a:pt x="71" y="50"/>
                  </a:cubicBezTo>
                  <a:cubicBezTo>
                    <a:pt x="72" y="53"/>
                    <a:pt x="77" y="54"/>
                    <a:pt x="80" y="53"/>
                  </a:cubicBezTo>
                  <a:cubicBezTo>
                    <a:pt x="83" y="51"/>
                    <a:pt x="85" y="47"/>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descr="male shape">
            <a:extLst>
              <a:ext uri="{FF2B5EF4-FFF2-40B4-BE49-F238E27FC236}">
                <a16:creationId xmlns:a16="http://schemas.microsoft.com/office/drawing/2014/main" id="{2E09B858-7D6F-410E-8014-CC7A9F8F1A8B}"/>
              </a:ext>
            </a:extLst>
          </p:cNvPr>
          <p:cNvGrpSpPr/>
          <p:nvPr/>
        </p:nvGrpSpPr>
        <p:grpSpPr>
          <a:xfrm>
            <a:off x="2264831" y="4521869"/>
            <a:ext cx="286608" cy="496888"/>
            <a:chOff x="2107596" y="3784600"/>
            <a:chExt cx="286608" cy="496888"/>
          </a:xfrm>
          <a:solidFill>
            <a:schemeClr val="accent1"/>
          </a:solidFill>
        </p:grpSpPr>
        <p:sp>
          <p:nvSpPr>
            <p:cNvPr id="65" name="Oval 168">
              <a:extLst>
                <a:ext uri="{FF2B5EF4-FFF2-40B4-BE49-F238E27FC236}">
                  <a16:creationId xmlns:a16="http://schemas.microsoft.com/office/drawing/2014/main" id="{80A03FDC-2154-4AB3-B4E2-DBFB565FCECC}"/>
                </a:ext>
              </a:extLst>
            </p:cNvPr>
            <p:cNvSpPr>
              <a:spLocks noChangeArrowheads="1"/>
            </p:cNvSpPr>
            <p:nvPr userDrawn="1"/>
          </p:nvSpPr>
          <p:spPr bwMode="auto">
            <a:xfrm>
              <a:off x="2204187"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69">
              <a:extLst>
                <a:ext uri="{FF2B5EF4-FFF2-40B4-BE49-F238E27FC236}">
                  <a16:creationId xmlns:a16="http://schemas.microsoft.com/office/drawing/2014/main" id="{3B1F1169-CCA7-4E52-A7B8-34EF21A35A54}"/>
                </a:ext>
              </a:extLst>
            </p:cNvPr>
            <p:cNvSpPr>
              <a:spLocks/>
            </p:cNvSpPr>
            <p:nvPr userDrawn="1"/>
          </p:nvSpPr>
          <p:spPr bwMode="auto">
            <a:xfrm>
              <a:off x="2107596" y="3895725"/>
              <a:ext cx="286608" cy="385763"/>
            </a:xfrm>
            <a:custGeom>
              <a:avLst/>
              <a:gdLst>
                <a:gd name="T0" fmla="*/ 89 w 90"/>
                <a:gd name="T1" fmla="*/ 44 h 121"/>
                <a:gd name="T2" fmla="*/ 69 w 90"/>
                <a:gd name="T3" fmla="*/ 4 h 121"/>
                <a:gd name="T4" fmla="*/ 62 w 90"/>
                <a:gd name="T5" fmla="*/ 0 h 121"/>
                <a:gd name="T6" fmla="*/ 57 w 90"/>
                <a:gd name="T7" fmla="*/ 0 h 121"/>
                <a:gd name="T8" fmla="*/ 34 w 90"/>
                <a:gd name="T9" fmla="*/ 0 h 121"/>
                <a:gd name="T10" fmla="*/ 28 w 90"/>
                <a:gd name="T11" fmla="*/ 0 h 121"/>
                <a:gd name="T12" fmla="*/ 21 w 90"/>
                <a:gd name="T13" fmla="*/ 4 h 121"/>
                <a:gd name="T14" fmla="*/ 2 w 90"/>
                <a:gd name="T15" fmla="*/ 44 h 121"/>
                <a:gd name="T16" fmla="*/ 5 w 90"/>
                <a:gd name="T17" fmla="*/ 53 h 121"/>
                <a:gd name="T18" fmla="*/ 14 w 90"/>
                <a:gd name="T19" fmla="*/ 50 h 121"/>
                <a:gd name="T20" fmla="*/ 25 w 90"/>
                <a:gd name="T21" fmla="*/ 27 h 121"/>
                <a:gd name="T22" fmla="*/ 25 w 90"/>
                <a:gd name="T23" fmla="*/ 55 h 121"/>
                <a:gd name="T24" fmla="*/ 25 w 90"/>
                <a:gd name="T25" fmla="*/ 56 h 121"/>
                <a:gd name="T26" fmla="*/ 25 w 90"/>
                <a:gd name="T27" fmla="*/ 112 h 121"/>
                <a:gd name="T28" fmla="*/ 33 w 90"/>
                <a:gd name="T29" fmla="*/ 121 h 121"/>
                <a:gd name="T30" fmla="*/ 42 w 90"/>
                <a:gd name="T31" fmla="*/ 112 h 121"/>
                <a:gd name="T32" fmla="*/ 42 w 90"/>
                <a:gd name="T33" fmla="*/ 65 h 121"/>
                <a:gd name="T34" fmla="*/ 49 w 90"/>
                <a:gd name="T35" fmla="*/ 65 h 121"/>
                <a:gd name="T36" fmla="*/ 49 w 90"/>
                <a:gd name="T37" fmla="*/ 112 h 121"/>
                <a:gd name="T38" fmla="*/ 57 w 90"/>
                <a:gd name="T39" fmla="*/ 121 h 121"/>
                <a:gd name="T40" fmla="*/ 65 w 90"/>
                <a:gd name="T41" fmla="*/ 112 h 121"/>
                <a:gd name="T42" fmla="*/ 65 w 90"/>
                <a:gd name="T43" fmla="*/ 56 h 121"/>
                <a:gd name="T44" fmla="*/ 65 w 90"/>
                <a:gd name="T45" fmla="*/ 55 h 121"/>
                <a:gd name="T46" fmla="*/ 65 w 90"/>
                <a:gd name="T47" fmla="*/ 27 h 121"/>
                <a:gd name="T48" fmla="*/ 77 w 90"/>
                <a:gd name="T49" fmla="*/ 50 h 121"/>
                <a:gd name="T50" fmla="*/ 85 w 90"/>
                <a:gd name="T51" fmla="*/ 53 h 121"/>
                <a:gd name="T52" fmla="*/ 89 w 90"/>
                <a:gd name="T53"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121">
                  <a:moveTo>
                    <a:pt x="89" y="44"/>
                  </a:moveTo>
                  <a:cubicBezTo>
                    <a:pt x="69" y="4"/>
                    <a:pt x="69" y="4"/>
                    <a:pt x="69" y="4"/>
                  </a:cubicBezTo>
                  <a:cubicBezTo>
                    <a:pt x="68" y="1"/>
                    <a:pt x="65" y="0"/>
                    <a:pt x="62" y="0"/>
                  </a:cubicBezTo>
                  <a:cubicBezTo>
                    <a:pt x="57" y="0"/>
                    <a:pt x="57" y="0"/>
                    <a:pt x="57" y="0"/>
                  </a:cubicBezTo>
                  <a:cubicBezTo>
                    <a:pt x="34" y="0"/>
                    <a:pt x="34" y="0"/>
                    <a:pt x="34" y="0"/>
                  </a:cubicBezTo>
                  <a:cubicBezTo>
                    <a:pt x="28" y="0"/>
                    <a:pt x="28" y="0"/>
                    <a:pt x="28" y="0"/>
                  </a:cubicBezTo>
                  <a:cubicBezTo>
                    <a:pt x="26" y="0"/>
                    <a:pt x="23" y="1"/>
                    <a:pt x="21" y="4"/>
                  </a:cubicBezTo>
                  <a:cubicBezTo>
                    <a:pt x="2" y="44"/>
                    <a:pt x="2" y="44"/>
                    <a:pt x="2" y="44"/>
                  </a:cubicBezTo>
                  <a:cubicBezTo>
                    <a:pt x="0" y="47"/>
                    <a:pt x="2" y="51"/>
                    <a:pt x="5" y="53"/>
                  </a:cubicBezTo>
                  <a:cubicBezTo>
                    <a:pt x="8" y="54"/>
                    <a:pt x="12" y="53"/>
                    <a:pt x="14" y="50"/>
                  </a:cubicBezTo>
                  <a:cubicBezTo>
                    <a:pt x="25" y="27"/>
                    <a:pt x="25" y="27"/>
                    <a:pt x="25" y="27"/>
                  </a:cubicBezTo>
                  <a:cubicBezTo>
                    <a:pt x="25" y="55"/>
                    <a:pt x="25" y="55"/>
                    <a:pt x="25" y="55"/>
                  </a:cubicBezTo>
                  <a:cubicBezTo>
                    <a:pt x="25" y="56"/>
                    <a:pt x="25" y="56"/>
                    <a:pt x="25" y="56"/>
                  </a:cubicBezTo>
                  <a:cubicBezTo>
                    <a:pt x="25" y="112"/>
                    <a:pt x="25" y="112"/>
                    <a:pt x="25" y="112"/>
                  </a:cubicBezTo>
                  <a:cubicBezTo>
                    <a:pt x="25" y="117"/>
                    <a:pt x="29" y="121"/>
                    <a:pt x="33" y="121"/>
                  </a:cubicBezTo>
                  <a:cubicBezTo>
                    <a:pt x="38" y="121"/>
                    <a:pt x="42" y="117"/>
                    <a:pt x="42" y="112"/>
                  </a:cubicBezTo>
                  <a:cubicBezTo>
                    <a:pt x="42" y="65"/>
                    <a:pt x="42" y="65"/>
                    <a:pt x="42" y="65"/>
                  </a:cubicBezTo>
                  <a:cubicBezTo>
                    <a:pt x="49" y="65"/>
                    <a:pt x="49" y="65"/>
                    <a:pt x="49" y="65"/>
                  </a:cubicBezTo>
                  <a:cubicBezTo>
                    <a:pt x="49" y="112"/>
                    <a:pt x="49" y="112"/>
                    <a:pt x="49" y="112"/>
                  </a:cubicBezTo>
                  <a:cubicBezTo>
                    <a:pt x="49" y="117"/>
                    <a:pt x="53" y="121"/>
                    <a:pt x="57" y="121"/>
                  </a:cubicBezTo>
                  <a:cubicBezTo>
                    <a:pt x="62" y="121"/>
                    <a:pt x="65" y="117"/>
                    <a:pt x="65" y="112"/>
                  </a:cubicBezTo>
                  <a:cubicBezTo>
                    <a:pt x="65" y="56"/>
                    <a:pt x="65" y="56"/>
                    <a:pt x="65" y="56"/>
                  </a:cubicBezTo>
                  <a:cubicBezTo>
                    <a:pt x="65" y="55"/>
                    <a:pt x="65" y="55"/>
                    <a:pt x="65" y="55"/>
                  </a:cubicBezTo>
                  <a:cubicBezTo>
                    <a:pt x="65" y="27"/>
                    <a:pt x="65" y="27"/>
                    <a:pt x="65" y="27"/>
                  </a:cubicBezTo>
                  <a:cubicBezTo>
                    <a:pt x="77" y="50"/>
                    <a:pt x="77" y="50"/>
                    <a:pt x="77" y="50"/>
                  </a:cubicBezTo>
                  <a:cubicBezTo>
                    <a:pt x="78" y="53"/>
                    <a:pt x="82" y="54"/>
                    <a:pt x="85" y="53"/>
                  </a:cubicBezTo>
                  <a:cubicBezTo>
                    <a:pt x="89" y="51"/>
                    <a:pt x="90" y="47"/>
                    <a:pt x="8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6" name="Group 55" descr="male shape">
            <a:extLst>
              <a:ext uri="{FF2B5EF4-FFF2-40B4-BE49-F238E27FC236}">
                <a16:creationId xmlns:a16="http://schemas.microsoft.com/office/drawing/2014/main" id="{861CF519-A793-4046-BBD2-03CF81D58524}"/>
              </a:ext>
            </a:extLst>
          </p:cNvPr>
          <p:cNvGrpSpPr/>
          <p:nvPr/>
        </p:nvGrpSpPr>
        <p:grpSpPr>
          <a:xfrm>
            <a:off x="2570440" y="4521869"/>
            <a:ext cx="285024" cy="496888"/>
            <a:chOff x="2413205" y="3784600"/>
            <a:chExt cx="285024" cy="496888"/>
          </a:xfrm>
          <a:solidFill>
            <a:schemeClr val="accent1">
              <a:lumMod val="60000"/>
              <a:lumOff val="40000"/>
            </a:schemeClr>
          </a:solidFill>
        </p:grpSpPr>
        <p:sp>
          <p:nvSpPr>
            <p:cNvPr id="63" name="Oval 170">
              <a:extLst>
                <a:ext uri="{FF2B5EF4-FFF2-40B4-BE49-F238E27FC236}">
                  <a16:creationId xmlns:a16="http://schemas.microsoft.com/office/drawing/2014/main" id="{603D24B6-030A-444A-8B29-FFEF2C55F776}"/>
                </a:ext>
              </a:extLst>
            </p:cNvPr>
            <p:cNvSpPr>
              <a:spLocks noChangeArrowheads="1"/>
            </p:cNvSpPr>
            <p:nvPr userDrawn="1"/>
          </p:nvSpPr>
          <p:spPr bwMode="auto">
            <a:xfrm>
              <a:off x="2508213"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71">
              <a:extLst>
                <a:ext uri="{FF2B5EF4-FFF2-40B4-BE49-F238E27FC236}">
                  <a16:creationId xmlns:a16="http://schemas.microsoft.com/office/drawing/2014/main" id="{B851F97D-424D-41EA-B689-CB0E7AE785A0}"/>
                </a:ext>
              </a:extLst>
            </p:cNvPr>
            <p:cNvSpPr>
              <a:spLocks/>
            </p:cNvSpPr>
            <p:nvPr userDrawn="1"/>
          </p:nvSpPr>
          <p:spPr bwMode="auto">
            <a:xfrm>
              <a:off x="2413205" y="3895725"/>
              <a:ext cx="285024" cy="385763"/>
            </a:xfrm>
            <a:custGeom>
              <a:avLst/>
              <a:gdLst>
                <a:gd name="T0" fmla="*/ 88 w 90"/>
                <a:gd name="T1" fmla="*/ 44 h 121"/>
                <a:gd name="T2" fmla="*/ 69 w 90"/>
                <a:gd name="T3" fmla="*/ 4 h 121"/>
                <a:gd name="T4" fmla="*/ 62 w 90"/>
                <a:gd name="T5" fmla="*/ 0 h 121"/>
                <a:gd name="T6" fmla="*/ 57 w 90"/>
                <a:gd name="T7" fmla="*/ 0 h 121"/>
                <a:gd name="T8" fmla="*/ 34 w 90"/>
                <a:gd name="T9" fmla="*/ 0 h 121"/>
                <a:gd name="T10" fmla="*/ 28 w 90"/>
                <a:gd name="T11" fmla="*/ 0 h 121"/>
                <a:gd name="T12" fmla="*/ 21 w 90"/>
                <a:gd name="T13" fmla="*/ 4 h 121"/>
                <a:gd name="T14" fmla="*/ 2 w 90"/>
                <a:gd name="T15" fmla="*/ 44 h 121"/>
                <a:gd name="T16" fmla="*/ 5 w 90"/>
                <a:gd name="T17" fmla="*/ 53 h 121"/>
                <a:gd name="T18" fmla="*/ 14 w 90"/>
                <a:gd name="T19" fmla="*/ 50 h 121"/>
                <a:gd name="T20" fmla="*/ 25 w 90"/>
                <a:gd name="T21" fmla="*/ 27 h 121"/>
                <a:gd name="T22" fmla="*/ 25 w 90"/>
                <a:gd name="T23" fmla="*/ 55 h 121"/>
                <a:gd name="T24" fmla="*/ 25 w 90"/>
                <a:gd name="T25" fmla="*/ 56 h 121"/>
                <a:gd name="T26" fmla="*/ 25 w 90"/>
                <a:gd name="T27" fmla="*/ 112 h 121"/>
                <a:gd name="T28" fmla="*/ 33 w 90"/>
                <a:gd name="T29" fmla="*/ 121 h 121"/>
                <a:gd name="T30" fmla="*/ 41 w 90"/>
                <a:gd name="T31" fmla="*/ 112 h 121"/>
                <a:gd name="T32" fmla="*/ 41 w 90"/>
                <a:gd name="T33" fmla="*/ 65 h 121"/>
                <a:gd name="T34" fmla="*/ 49 w 90"/>
                <a:gd name="T35" fmla="*/ 65 h 121"/>
                <a:gd name="T36" fmla="*/ 49 w 90"/>
                <a:gd name="T37" fmla="*/ 112 h 121"/>
                <a:gd name="T38" fmla="*/ 57 w 90"/>
                <a:gd name="T39" fmla="*/ 121 h 121"/>
                <a:gd name="T40" fmla="*/ 65 w 90"/>
                <a:gd name="T41" fmla="*/ 112 h 121"/>
                <a:gd name="T42" fmla="*/ 65 w 90"/>
                <a:gd name="T43" fmla="*/ 56 h 121"/>
                <a:gd name="T44" fmla="*/ 65 w 90"/>
                <a:gd name="T45" fmla="*/ 55 h 121"/>
                <a:gd name="T46" fmla="*/ 65 w 90"/>
                <a:gd name="T47" fmla="*/ 27 h 121"/>
                <a:gd name="T48" fmla="*/ 76 w 90"/>
                <a:gd name="T49" fmla="*/ 50 h 121"/>
                <a:gd name="T50" fmla="*/ 85 w 90"/>
                <a:gd name="T51" fmla="*/ 53 h 121"/>
                <a:gd name="T52" fmla="*/ 88 w 90"/>
                <a:gd name="T53"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121">
                  <a:moveTo>
                    <a:pt x="88" y="44"/>
                  </a:moveTo>
                  <a:cubicBezTo>
                    <a:pt x="69" y="4"/>
                    <a:pt x="69" y="4"/>
                    <a:pt x="69" y="4"/>
                  </a:cubicBezTo>
                  <a:cubicBezTo>
                    <a:pt x="68" y="1"/>
                    <a:pt x="65" y="0"/>
                    <a:pt x="62" y="0"/>
                  </a:cubicBezTo>
                  <a:cubicBezTo>
                    <a:pt x="57" y="0"/>
                    <a:pt x="57" y="0"/>
                    <a:pt x="57" y="0"/>
                  </a:cubicBezTo>
                  <a:cubicBezTo>
                    <a:pt x="34" y="0"/>
                    <a:pt x="34" y="0"/>
                    <a:pt x="34" y="0"/>
                  </a:cubicBezTo>
                  <a:cubicBezTo>
                    <a:pt x="28" y="0"/>
                    <a:pt x="28" y="0"/>
                    <a:pt x="28" y="0"/>
                  </a:cubicBezTo>
                  <a:cubicBezTo>
                    <a:pt x="26" y="0"/>
                    <a:pt x="23" y="1"/>
                    <a:pt x="21" y="4"/>
                  </a:cubicBezTo>
                  <a:cubicBezTo>
                    <a:pt x="2" y="44"/>
                    <a:pt x="2" y="44"/>
                    <a:pt x="2" y="44"/>
                  </a:cubicBezTo>
                  <a:cubicBezTo>
                    <a:pt x="0" y="47"/>
                    <a:pt x="2" y="51"/>
                    <a:pt x="5" y="53"/>
                  </a:cubicBezTo>
                  <a:cubicBezTo>
                    <a:pt x="8" y="54"/>
                    <a:pt x="12" y="53"/>
                    <a:pt x="14" y="50"/>
                  </a:cubicBezTo>
                  <a:cubicBezTo>
                    <a:pt x="25" y="27"/>
                    <a:pt x="25" y="27"/>
                    <a:pt x="25" y="27"/>
                  </a:cubicBezTo>
                  <a:cubicBezTo>
                    <a:pt x="25" y="55"/>
                    <a:pt x="25" y="55"/>
                    <a:pt x="25" y="55"/>
                  </a:cubicBezTo>
                  <a:cubicBezTo>
                    <a:pt x="25" y="56"/>
                    <a:pt x="25" y="56"/>
                    <a:pt x="25" y="56"/>
                  </a:cubicBezTo>
                  <a:cubicBezTo>
                    <a:pt x="25" y="112"/>
                    <a:pt x="25" y="112"/>
                    <a:pt x="25" y="112"/>
                  </a:cubicBezTo>
                  <a:cubicBezTo>
                    <a:pt x="25" y="117"/>
                    <a:pt x="29" y="121"/>
                    <a:pt x="33" y="121"/>
                  </a:cubicBezTo>
                  <a:cubicBezTo>
                    <a:pt x="38" y="121"/>
                    <a:pt x="41" y="117"/>
                    <a:pt x="41" y="112"/>
                  </a:cubicBezTo>
                  <a:cubicBezTo>
                    <a:pt x="41" y="65"/>
                    <a:pt x="41" y="65"/>
                    <a:pt x="41" y="65"/>
                  </a:cubicBezTo>
                  <a:cubicBezTo>
                    <a:pt x="49" y="65"/>
                    <a:pt x="49" y="65"/>
                    <a:pt x="49" y="65"/>
                  </a:cubicBezTo>
                  <a:cubicBezTo>
                    <a:pt x="49" y="112"/>
                    <a:pt x="49" y="112"/>
                    <a:pt x="49" y="112"/>
                  </a:cubicBezTo>
                  <a:cubicBezTo>
                    <a:pt x="49" y="117"/>
                    <a:pt x="53" y="121"/>
                    <a:pt x="57" y="121"/>
                  </a:cubicBezTo>
                  <a:cubicBezTo>
                    <a:pt x="62" y="121"/>
                    <a:pt x="65" y="117"/>
                    <a:pt x="65" y="112"/>
                  </a:cubicBezTo>
                  <a:cubicBezTo>
                    <a:pt x="65" y="56"/>
                    <a:pt x="65" y="56"/>
                    <a:pt x="65" y="56"/>
                  </a:cubicBezTo>
                  <a:cubicBezTo>
                    <a:pt x="65" y="55"/>
                    <a:pt x="65" y="55"/>
                    <a:pt x="65" y="55"/>
                  </a:cubicBezTo>
                  <a:cubicBezTo>
                    <a:pt x="65" y="27"/>
                    <a:pt x="65" y="27"/>
                    <a:pt x="65" y="27"/>
                  </a:cubicBezTo>
                  <a:cubicBezTo>
                    <a:pt x="76" y="50"/>
                    <a:pt x="76" y="50"/>
                    <a:pt x="76" y="50"/>
                  </a:cubicBezTo>
                  <a:cubicBezTo>
                    <a:pt x="78" y="53"/>
                    <a:pt x="82" y="54"/>
                    <a:pt x="85" y="53"/>
                  </a:cubicBezTo>
                  <a:cubicBezTo>
                    <a:pt x="89" y="51"/>
                    <a:pt x="90" y="47"/>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56" descr="male shape">
            <a:extLst>
              <a:ext uri="{FF2B5EF4-FFF2-40B4-BE49-F238E27FC236}">
                <a16:creationId xmlns:a16="http://schemas.microsoft.com/office/drawing/2014/main" id="{769E62FB-5AEB-445D-AB18-D1E8E041219E}"/>
              </a:ext>
            </a:extLst>
          </p:cNvPr>
          <p:cNvGrpSpPr/>
          <p:nvPr/>
        </p:nvGrpSpPr>
        <p:grpSpPr>
          <a:xfrm>
            <a:off x="2874466" y="4521869"/>
            <a:ext cx="286608" cy="496888"/>
            <a:chOff x="2717231" y="3784600"/>
            <a:chExt cx="286608" cy="496888"/>
          </a:xfrm>
          <a:solidFill>
            <a:schemeClr val="accent1">
              <a:lumMod val="75000"/>
            </a:schemeClr>
          </a:solidFill>
        </p:grpSpPr>
        <p:sp>
          <p:nvSpPr>
            <p:cNvPr id="61" name="Oval 172">
              <a:extLst>
                <a:ext uri="{FF2B5EF4-FFF2-40B4-BE49-F238E27FC236}">
                  <a16:creationId xmlns:a16="http://schemas.microsoft.com/office/drawing/2014/main" id="{02037490-130A-48B0-A45E-ABE880B534EC}"/>
                </a:ext>
              </a:extLst>
            </p:cNvPr>
            <p:cNvSpPr>
              <a:spLocks noChangeArrowheads="1"/>
            </p:cNvSpPr>
            <p:nvPr userDrawn="1"/>
          </p:nvSpPr>
          <p:spPr bwMode="auto">
            <a:xfrm>
              <a:off x="2813823"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73">
              <a:extLst>
                <a:ext uri="{FF2B5EF4-FFF2-40B4-BE49-F238E27FC236}">
                  <a16:creationId xmlns:a16="http://schemas.microsoft.com/office/drawing/2014/main" id="{FC974265-1637-4048-92F9-D1A5D6B82A87}"/>
                </a:ext>
              </a:extLst>
            </p:cNvPr>
            <p:cNvSpPr>
              <a:spLocks/>
            </p:cNvSpPr>
            <p:nvPr userDrawn="1"/>
          </p:nvSpPr>
          <p:spPr bwMode="auto">
            <a:xfrm>
              <a:off x="2717231" y="3895725"/>
              <a:ext cx="286608" cy="385763"/>
            </a:xfrm>
            <a:custGeom>
              <a:avLst/>
              <a:gdLst>
                <a:gd name="T0" fmla="*/ 88 w 90"/>
                <a:gd name="T1" fmla="*/ 44 h 121"/>
                <a:gd name="T2" fmla="*/ 69 w 90"/>
                <a:gd name="T3" fmla="*/ 4 h 121"/>
                <a:gd name="T4" fmla="*/ 62 w 90"/>
                <a:gd name="T5" fmla="*/ 0 h 121"/>
                <a:gd name="T6" fmla="*/ 56 w 90"/>
                <a:gd name="T7" fmla="*/ 0 h 121"/>
                <a:gd name="T8" fmla="*/ 34 w 90"/>
                <a:gd name="T9" fmla="*/ 0 h 121"/>
                <a:gd name="T10" fmla="*/ 28 w 90"/>
                <a:gd name="T11" fmla="*/ 0 h 121"/>
                <a:gd name="T12" fmla="*/ 21 w 90"/>
                <a:gd name="T13" fmla="*/ 4 h 121"/>
                <a:gd name="T14" fmla="*/ 2 w 90"/>
                <a:gd name="T15" fmla="*/ 44 h 121"/>
                <a:gd name="T16" fmla="*/ 5 w 90"/>
                <a:gd name="T17" fmla="*/ 53 h 121"/>
                <a:gd name="T18" fmla="*/ 14 w 90"/>
                <a:gd name="T19" fmla="*/ 50 h 121"/>
                <a:gd name="T20" fmla="*/ 25 w 90"/>
                <a:gd name="T21" fmla="*/ 27 h 121"/>
                <a:gd name="T22" fmla="*/ 25 w 90"/>
                <a:gd name="T23" fmla="*/ 55 h 121"/>
                <a:gd name="T24" fmla="*/ 25 w 90"/>
                <a:gd name="T25" fmla="*/ 56 h 121"/>
                <a:gd name="T26" fmla="*/ 25 w 90"/>
                <a:gd name="T27" fmla="*/ 112 h 121"/>
                <a:gd name="T28" fmla="*/ 33 w 90"/>
                <a:gd name="T29" fmla="*/ 121 h 121"/>
                <a:gd name="T30" fmla="*/ 41 w 90"/>
                <a:gd name="T31" fmla="*/ 112 h 121"/>
                <a:gd name="T32" fmla="*/ 41 w 90"/>
                <a:gd name="T33" fmla="*/ 65 h 121"/>
                <a:gd name="T34" fmla="*/ 49 w 90"/>
                <a:gd name="T35" fmla="*/ 65 h 121"/>
                <a:gd name="T36" fmla="*/ 49 w 90"/>
                <a:gd name="T37" fmla="*/ 112 h 121"/>
                <a:gd name="T38" fmla="*/ 57 w 90"/>
                <a:gd name="T39" fmla="*/ 121 h 121"/>
                <a:gd name="T40" fmla="*/ 65 w 90"/>
                <a:gd name="T41" fmla="*/ 112 h 121"/>
                <a:gd name="T42" fmla="*/ 65 w 90"/>
                <a:gd name="T43" fmla="*/ 56 h 121"/>
                <a:gd name="T44" fmla="*/ 65 w 90"/>
                <a:gd name="T45" fmla="*/ 55 h 121"/>
                <a:gd name="T46" fmla="*/ 65 w 90"/>
                <a:gd name="T47" fmla="*/ 27 h 121"/>
                <a:gd name="T48" fmla="*/ 76 w 90"/>
                <a:gd name="T49" fmla="*/ 50 h 121"/>
                <a:gd name="T50" fmla="*/ 85 w 90"/>
                <a:gd name="T51" fmla="*/ 53 h 121"/>
                <a:gd name="T52" fmla="*/ 88 w 90"/>
                <a:gd name="T53"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121">
                  <a:moveTo>
                    <a:pt x="88" y="44"/>
                  </a:moveTo>
                  <a:cubicBezTo>
                    <a:pt x="69" y="4"/>
                    <a:pt x="69" y="4"/>
                    <a:pt x="69" y="4"/>
                  </a:cubicBezTo>
                  <a:cubicBezTo>
                    <a:pt x="68" y="1"/>
                    <a:pt x="65" y="0"/>
                    <a:pt x="62" y="0"/>
                  </a:cubicBezTo>
                  <a:cubicBezTo>
                    <a:pt x="56" y="0"/>
                    <a:pt x="56" y="0"/>
                    <a:pt x="56" y="0"/>
                  </a:cubicBezTo>
                  <a:cubicBezTo>
                    <a:pt x="34" y="0"/>
                    <a:pt x="34" y="0"/>
                    <a:pt x="34" y="0"/>
                  </a:cubicBezTo>
                  <a:cubicBezTo>
                    <a:pt x="28" y="0"/>
                    <a:pt x="28" y="0"/>
                    <a:pt x="28" y="0"/>
                  </a:cubicBezTo>
                  <a:cubicBezTo>
                    <a:pt x="25" y="0"/>
                    <a:pt x="23" y="1"/>
                    <a:pt x="21" y="4"/>
                  </a:cubicBezTo>
                  <a:cubicBezTo>
                    <a:pt x="2" y="44"/>
                    <a:pt x="2" y="44"/>
                    <a:pt x="2" y="44"/>
                  </a:cubicBezTo>
                  <a:cubicBezTo>
                    <a:pt x="0" y="47"/>
                    <a:pt x="2" y="51"/>
                    <a:pt x="5" y="53"/>
                  </a:cubicBezTo>
                  <a:cubicBezTo>
                    <a:pt x="8" y="54"/>
                    <a:pt x="12" y="53"/>
                    <a:pt x="14" y="50"/>
                  </a:cubicBezTo>
                  <a:cubicBezTo>
                    <a:pt x="25" y="27"/>
                    <a:pt x="25" y="27"/>
                    <a:pt x="25" y="27"/>
                  </a:cubicBezTo>
                  <a:cubicBezTo>
                    <a:pt x="25" y="55"/>
                    <a:pt x="25" y="55"/>
                    <a:pt x="25" y="55"/>
                  </a:cubicBezTo>
                  <a:cubicBezTo>
                    <a:pt x="25" y="56"/>
                    <a:pt x="25" y="56"/>
                    <a:pt x="25" y="56"/>
                  </a:cubicBezTo>
                  <a:cubicBezTo>
                    <a:pt x="25" y="112"/>
                    <a:pt x="25" y="112"/>
                    <a:pt x="25" y="112"/>
                  </a:cubicBezTo>
                  <a:cubicBezTo>
                    <a:pt x="25" y="117"/>
                    <a:pt x="29" y="121"/>
                    <a:pt x="33" y="121"/>
                  </a:cubicBezTo>
                  <a:cubicBezTo>
                    <a:pt x="38" y="121"/>
                    <a:pt x="41" y="117"/>
                    <a:pt x="41" y="112"/>
                  </a:cubicBezTo>
                  <a:cubicBezTo>
                    <a:pt x="41" y="65"/>
                    <a:pt x="41" y="65"/>
                    <a:pt x="41" y="65"/>
                  </a:cubicBezTo>
                  <a:cubicBezTo>
                    <a:pt x="49" y="65"/>
                    <a:pt x="49" y="65"/>
                    <a:pt x="49" y="65"/>
                  </a:cubicBezTo>
                  <a:cubicBezTo>
                    <a:pt x="49" y="112"/>
                    <a:pt x="49" y="112"/>
                    <a:pt x="49" y="112"/>
                  </a:cubicBezTo>
                  <a:cubicBezTo>
                    <a:pt x="49" y="117"/>
                    <a:pt x="53" y="121"/>
                    <a:pt x="57" y="121"/>
                  </a:cubicBezTo>
                  <a:cubicBezTo>
                    <a:pt x="62" y="121"/>
                    <a:pt x="65" y="117"/>
                    <a:pt x="65" y="112"/>
                  </a:cubicBezTo>
                  <a:cubicBezTo>
                    <a:pt x="65" y="56"/>
                    <a:pt x="65" y="56"/>
                    <a:pt x="65" y="56"/>
                  </a:cubicBezTo>
                  <a:cubicBezTo>
                    <a:pt x="65" y="55"/>
                    <a:pt x="65" y="55"/>
                    <a:pt x="65" y="55"/>
                  </a:cubicBezTo>
                  <a:cubicBezTo>
                    <a:pt x="65" y="27"/>
                    <a:pt x="65" y="27"/>
                    <a:pt x="65" y="27"/>
                  </a:cubicBezTo>
                  <a:cubicBezTo>
                    <a:pt x="76" y="50"/>
                    <a:pt x="76" y="50"/>
                    <a:pt x="76" y="50"/>
                  </a:cubicBezTo>
                  <a:cubicBezTo>
                    <a:pt x="78" y="53"/>
                    <a:pt x="82" y="54"/>
                    <a:pt x="85" y="53"/>
                  </a:cubicBezTo>
                  <a:cubicBezTo>
                    <a:pt x="89" y="51"/>
                    <a:pt x="90" y="47"/>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57" descr="male shape">
            <a:extLst>
              <a:ext uri="{FF2B5EF4-FFF2-40B4-BE49-F238E27FC236}">
                <a16:creationId xmlns:a16="http://schemas.microsoft.com/office/drawing/2014/main" id="{508952A6-9245-4509-B02F-09D929DF1F0A}"/>
              </a:ext>
            </a:extLst>
          </p:cNvPr>
          <p:cNvGrpSpPr/>
          <p:nvPr/>
        </p:nvGrpSpPr>
        <p:grpSpPr>
          <a:xfrm>
            <a:off x="3180076" y="4521869"/>
            <a:ext cx="285024" cy="496888"/>
            <a:chOff x="3022841" y="3784600"/>
            <a:chExt cx="285024" cy="496888"/>
          </a:xfrm>
          <a:solidFill>
            <a:schemeClr val="bg1">
              <a:lumMod val="65000"/>
            </a:schemeClr>
          </a:solidFill>
        </p:grpSpPr>
        <p:sp>
          <p:nvSpPr>
            <p:cNvPr id="59" name="Oval 174">
              <a:extLst>
                <a:ext uri="{FF2B5EF4-FFF2-40B4-BE49-F238E27FC236}">
                  <a16:creationId xmlns:a16="http://schemas.microsoft.com/office/drawing/2014/main" id="{1955C2BD-3813-4075-A88D-DB58DCCF3552}"/>
                </a:ext>
              </a:extLst>
            </p:cNvPr>
            <p:cNvSpPr>
              <a:spLocks noChangeArrowheads="1"/>
            </p:cNvSpPr>
            <p:nvPr userDrawn="1"/>
          </p:nvSpPr>
          <p:spPr bwMode="auto">
            <a:xfrm>
              <a:off x="3117849"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75">
              <a:extLst>
                <a:ext uri="{FF2B5EF4-FFF2-40B4-BE49-F238E27FC236}">
                  <a16:creationId xmlns:a16="http://schemas.microsoft.com/office/drawing/2014/main" id="{C03E2438-87FB-4BD0-97F4-41E401CA38B4}"/>
                </a:ext>
              </a:extLst>
            </p:cNvPr>
            <p:cNvSpPr>
              <a:spLocks/>
            </p:cNvSpPr>
            <p:nvPr userDrawn="1"/>
          </p:nvSpPr>
          <p:spPr bwMode="auto">
            <a:xfrm>
              <a:off x="3022841" y="3895725"/>
              <a:ext cx="285024" cy="385763"/>
            </a:xfrm>
            <a:custGeom>
              <a:avLst/>
              <a:gdLst>
                <a:gd name="T0" fmla="*/ 88 w 90"/>
                <a:gd name="T1" fmla="*/ 44 h 121"/>
                <a:gd name="T2" fmla="*/ 69 w 90"/>
                <a:gd name="T3" fmla="*/ 4 h 121"/>
                <a:gd name="T4" fmla="*/ 62 w 90"/>
                <a:gd name="T5" fmla="*/ 0 h 121"/>
                <a:gd name="T6" fmla="*/ 56 w 90"/>
                <a:gd name="T7" fmla="*/ 0 h 121"/>
                <a:gd name="T8" fmla="*/ 34 w 90"/>
                <a:gd name="T9" fmla="*/ 0 h 121"/>
                <a:gd name="T10" fmla="*/ 28 w 90"/>
                <a:gd name="T11" fmla="*/ 0 h 121"/>
                <a:gd name="T12" fmla="*/ 21 w 90"/>
                <a:gd name="T13" fmla="*/ 4 h 121"/>
                <a:gd name="T14" fmla="*/ 2 w 90"/>
                <a:gd name="T15" fmla="*/ 44 h 121"/>
                <a:gd name="T16" fmla="*/ 5 w 90"/>
                <a:gd name="T17" fmla="*/ 53 h 121"/>
                <a:gd name="T18" fmla="*/ 14 w 90"/>
                <a:gd name="T19" fmla="*/ 50 h 121"/>
                <a:gd name="T20" fmla="*/ 25 w 90"/>
                <a:gd name="T21" fmla="*/ 27 h 121"/>
                <a:gd name="T22" fmla="*/ 25 w 90"/>
                <a:gd name="T23" fmla="*/ 55 h 121"/>
                <a:gd name="T24" fmla="*/ 25 w 90"/>
                <a:gd name="T25" fmla="*/ 56 h 121"/>
                <a:gd name="T26" fmla="*/ 25 w 90"/>
                <a:gd name="T27" fmla="*/ 112 h 121"/>
                <a:gd name="T28" fmla="*/ 33 w 90"/>
                <a:gd name="T29" fmla="*/ 121 h 121"/>
                <a:gd name="T30" fmla="*/ 41 w 90"/>
                <a:gd name="T31" fmla="*/ 112 h 121"/>
                <a:gd name="T32" fmla="*/ 41 w 90"/>
                <a:gd name="T33" fmla="*/ 65 h 121"/>
                <a:gd name="T34" fmla="*/ 49 w 90"/>
                <a:gd name="T35" fmla="*/ 65 h 121"/>
                <a:gd name="T36" fmla="*/ 49 w 90"/>
                <a:gd name="T37" fmla="*/ 112 h 121"/>
                <a:gd name="T38" fmla="*/ 57 w 90"/>
                <a:gd name="T39" fmla="*/ 121 h 121"/>
                <a:gd name="T40" fmla="*/ 65 w 90"/>
                <a:gd name="T41" fmla="*/ 112 h 121"/>
                <a:gd name="T42" fmla="*/ 65 w 90"/>
                <a:gd name="T43" fmla="*/ 56 h 121"/>
                <a:gd name="T44" fmla="*/ 65 w 90"/>
                <a:gd name="T45" fmla="*/ 55 h 121"/>
                <a:gd name="T46" fmla="*/ 65 w 90"/>
                <a:gd name="T47" fmla="*/ 27 h 121"/>
                <a:gd name="T48" fmla="*/ 76 w 90"/>
                <a:gd name="T49" fmla="*/ 50 h 121"/>
                <a:gd name="T50" fmla="*/ 85 w 90"/>
                <a:gd name="T51" fmla="*/ 53 h 121"/>
                <a:gd name="T52" fmla="*/ 88 w 90"/>
                <a:gd name="T53"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121">
                  <a:moveTo>
                    <a:pt x="88" y="44"/>
                  </a:moveTo>
                  <a:cubicBezTo>
                    <a:pt x="69" y="4"/>
                    <a:pt x="69" y="4"/>
                    <a:pt x="69" y="4"/>
                  </a:cubicBezTo>
                  <a:cubicBezTo>
                    <a:pt x="68" y="1"/>
                    <a:pt x="65" y="0"/>
                    <a:pt x="62" y="0"/>
                  </a:cubicBezTo>
                  <a:cubicBezTo>
                    <a:pt x="56" y="0"/>
                    <a:pt x="56" y="0"/>
                    <a:pt x="56" y="0"/>
                  </a:cubicBezTo>
                  <a:cubicBezTo>
                    <a:pt x="34" y="0"/>
                    <a:pt x="34" y="0"/>
                    <a:pt x="34" y="0"/>
                  </a:cubicBezTo>
                  <a:cubicBezTo>
                    <a:pt x="28" y="0"/>
                    <a:pt x="28" y="0"/>
                    <a:pt x="28" y="0"/>
                  </a:cubicBezTo>
                  <a:cubicBezTo>
                    <a:pt x="25" y="0"/>
                    <a:pt x="23" y="1"/>
                    <a:pt x="21" y="4"/>
                  </a:cubicBezTo>
                  <a:cubicBezTo>
                    <a:pt x="2" y="44"/>
                    <a:pt x="2" y="44"/>
                    <a:pt x="2" y="44"/>
                  </a:cubicBezTo>
                  <a:cubicBezTo>
                    <a:pt x="0" y="47"/>
                    <a:pt x="2" y="51"/>
                    <a:pt x="5" y="53"/>
                  </a:cubicBezTo>
                  <a:cubicBezTo>
                    <a:pt x="8" y="54"/>
                    <a:pt x="12" y="53"/>
                    <a:pt x="14" y="50"/>
                  </a:cubicBezTo>
                  <a:cubicBezTo>
                    <a:pt x="25" y="27"/>
                    <a:pt x="25" y="27"/>
                    <a:pt x="25" y="27"/>
                  </a:cubicBezTo>
                  <a:cubicBezTo>
                    <a:pt x="25" y="55"/>
                    <a:pt x="25" y="55"/>
                    <a:pt x="25" y="55"/>
                  </a:cubicBezTo>
                  <a:cubicBezTo>
                    <a:pt x="25" y="56"/>
                    <a:pt x="25" y="56"/>
                    <a:pt x="25" y="56"/>
                  </a:cubicBezTo>
                  <a:cubicBezTo>
                    <a:pt x="25" y="112"/>
                    <a:pt x="25" y="112"/>
                    <a:pt x="25" y="112"/>
                  </a:cubicBezTo>
                  <a:cubicBezTo>
                    <a:pt x="25" y="117"/>
                    <a:pt x="29" y="121"/>
                    <a:pt x="33" y="121"/>
                  </a:cubicBezTo>
                  <a:cubicBezTo>
                    <a:pt x="38" y="121"/>
                    <a:pt x="41" y="117"/>
                    <a:pt x="41" y="112"/>
                  </a:cubicBezTo>
                  <a:cubicBezTo>
                    <a:pt x="41" y="65"/>
                    <a:pt x="41" y="65"/>
                    <a:pt x="41" y="65"/>
                  </a:cubicBezTo>
                  <a:cubicBezTo>
                    <a:pt x="49" y="65"/>
                    <a:pt x="49" y="65"/>
                    <a:pt x="49" y="65"/>
                  </a:cubicBezTo>
                  <a:cubicBezTo>
                    <a:pt x="49" y="112"/>
                    <a:pt x="49" y="112"/>
                    <a:pt x="49" y="112"/>
                  </a:cubicBezTo>
                  <a:cubicBezTo>
                    <a:pt x="49" y="117"/>
                    <a:pt x="53" y="121"/>
                    <a:pt x="57" y="121"/>
                  </a:cubicBezTo>
                  <a:cubicBezTo>
                    <a:pt x="62" y="121"/>
                    <a:pt x="65" y="117"/>
                    <a:pt x="65" y="112"/>
                  </a:cubicBezTo>
                  <a:cubicBezTo>
                    <a:pt x="65" y="56"/>
                    <a:pt x="65" y="56"/>
                    <a:pt x="65" y="56"/>
                  </a:cubicBezTo>
                  <a:cubicBezTo>
                    <a:pt x="65" y="55"/>
                    <a:pt x="65" y="55"/>
                    <a:pt x="65" y="55"/>
                  </a:cubicBezTo>
                  <a:cubicBezTo>
                    <a:pt x="65" y="27"/>
                    <a:pt x="65" y="27"/>
                    <a:pt x="65" y="27"/>
                  </a:cubicBezTo>
                  <a:cubicBezTo>
                    <a:pt x="76" y="50"/>
                    <a:pt x="76" y="50"/>
                    <a:pt x="76" y="50"/>
                  </a:cubicBezTo>
                  <a:cubicBezTo>
                    <a:pt x="78" y="53"/>
                    <a:pt x="82" y="54"/>
                    <a:pt x="85" y="53"/>
                  </a:cubicBezTo>
                  <a:cubicBezTo>
                    <a:pt x="89" y="51"/>
                    <a:pt x="90" y="47"/>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4" name="Group 53" descr="male shape">
            <a:extLst>
              <a:ext uri="{FF2B5EF4-FFF2-40B4-BE49-F238E27FC236}">
                <a16:creationId xmlns:a16="http://schemas.microsoft.com/office/drawing/2014/main" id="{508952A6-9245-4509-B02F-09D929DF1F0A}"/>
              </a:ext>
            </a:extLst>
          </p:cNvPr>
          <p:cNvGrpSpPr/>
          <p:nvPr/>
        </p:nvGrpSpPr>
        <p:grpSpPr>
          <a:xfrm>
            <a:off x="3465479" y="4524640"/>
            <a:ext cx="285024" cy="496888"/>
            <a:chOff x="3022841" y="3784600"/>
            <a:chExt cx="285024" cy="496888"/>
          </a:xfrm>
          <a:solidFill>
            <a:schemeClr val="tx2">
              <a:lumMod val="60000"/>
              <a:lumOff val="40000"/>
            </a:schemeClr>
          </a:solidFill>
        </p:grpSpPr>
        <p:sp>
          <p:nvSpPr>
            <p:cNvPr id="67" name="Oval 174">
              <a:extLst>
                <a:ext uri="{FF2B5EF4-FFF2-40B4-BE49-F238E27FC236}">
                  <a16:creationId xmlns:a16="http://schemas.microsoft.com/office/drawing/2014/main" id="{1955C2BD-3813-4075-A88D-DB58DCCF3552}"/>
                </a:ext>
              </a:extLst>
            </p:cNvPr>
            <p:cNvSpPr>
              <a:spLocks noChangeArrowheads="1"/>
            </p:cNvSpPr>
            <p:nvPr userDrawn="1"/>
          </p:nvSpPr>
          <p:spPr bwMode="auto">
            <a:xfrm>
              <a:off x="3117849" y="3784600"/>
              <a:ext cx="95008"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75">
              <a:extLst>
                <a:ext uri="{FF2B5EF4-FFF2-40B4-BE49-F238E27FC236}">
                  <a16:creationId xmlns:a16="http://schemas.microsoft.com/office/drawing/2014/main" id="{C03E2438-87FB-4BD0-97F4-41E401CA38B4}"/>
                </a:ext>
              </a:extLst>
            </p:cNvPr>
            <p:cNvSpPr>
              <a:spLocks/>
            </p:cNvSpPr>
            <p:nvPr userDrawn="1"/>
          </p:nvSpPr>
          <p:spPr bwMode="auto">
            <a:xfrm>
              <a:off x="3022841" y="3895725"/>
              <a:ext cx="285024" cy="385763"/>
            </a:xfrm>
            <a:custGeom>
              <a:avLst/>
              <a:gdLst>
                <a:gd name="T0" fmla="*/ 88 w 90"/>
                <a:gd name="T1" fmla="*/ 44 h 121"/>
                <a:gd name="T2" fmla="*/ 69 w 90"/>
                <a:gd name="T3" fmla="*/ 4 h 121"/>
                <a:gd name="T4" fmla="*/ 62 w 90"/>
                <a:gd name="T5" fmla="*/ 0 h 121"/>
                <a:gd name="T6" fmla="*/ 56 w 90"/>
                <a:gd name="T7" fmla="*/ 0 h 121"/>
                <a:gd name="T8" fmla="*/ 34 w 90"/>
                <a:gd name="T9" fmla="*/ 0 h 121"/>
                <a:gd name="T10" fmla="*/ 28 w 90"/>
                <a:gd name="T11" fmla="*/ 0 h 121"/>
                <a:gd name="T12" fmla="*/ 21 w 90"/>
                <a:gd name="T13" fmla="*/ 4 h 121"/>
                <a:gd name="T14" fmla="*/ 2 w 90"/>
                <a:gd name="T15" fmla="*/ 44 h 121"/>
                <a:gd name="T16" fmla="*/ 5 w 90"/>
                <a:gd name="T17" fmla="*/ 53 h 121"/>
                <a:gd name="T18" fmla="*/ 14 w 90"/>
                <a:gd name="T19" fmla="*/ 50 h 121"/>
                <a:gd name="T20" fmla="*/ 25 w 90"/>
                <a:gd name="T21" fmla="*/ 27 h 121"/>
                <a:gd name="T22" fmla="*/ 25 w 90"/>
                <a:gd name="T23" fmla="*/ 55 h 121"/>
                <a:gd name="T24" fmla="*/ 25 w 90"/>
                <a:gd name="T25" fmla="*/ 56 h 121"/>
                <a:gd name="T26" fmla="*/ 25 w 90"/>
                <a:gd name="T27" fmla="*/ 112 h 121"/>
                <a:gd name="T28" fmla="*/ 33 w 90"/>
                <a:gd name="T29" fmla="*/ 121 h 121"/>
                <a:gd name="T30" fmla="*/ 41 w 90"/>
                <a:gd name="T31" fmla="*/ 112 h 121"/>
                <a:gd name="T32" fmla="*/ 41 w 90"/>
                <a:gd name="T33" fmla="*/ 65 h 121"/>
                <a:gd name="T34" fmla="*/ 49 w 90"/>
                <a:gd name="T35" fmla="*/ 65 h 121"/>
                <a:gd name="T36" fmla="*/ 49 w 90"/>
                <a:gd name="T37" fmla="*/ 112 h 121"/>
                <a:gd name="T38" fmla="*/ 57 w 90"/>
                <a:gd name="T39" fmla="*/ 121 h 121"/>
                <a:gd name="T40" fmla="*/ 65 w 90"/>
                <a:gd name="T41" fmla="*/ 112 h 121"/>
                <a:gd name="T42" fmla="*/ 65 w 90"/>
                <a:gd name="T43" fmla="*/ 56 h 121"/>
                <a:gd name="T44" fmla="*/ 65 w 90"/>
                <a:gd name="T45" fmla="*/ 55 h 121"/>
                <a:gd name="T46" fmla="*/ 65 w 90"/>
                <a:gd name="T47" fmla="*/ 27 h 121"/>
                <a:gd name="T48" fmla="*/ 76 w 90"/>
                <a:gd name="T49" fmla="*/ 50 h 121"/>
                <a:gd name="T50" fmla="*/ 85 w 90"/>
                <a:gd name="T51" fmla="*/ 53 h 121"/>
                <a:gd name="T52" fmla="*/ 88 w 90"/>
                <a:gd name="T53"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121">
                  <a:moveTo>
                    <a:pt x="88" y="44"/>
                  </a:moveTo>
                  <a:cubicBezTo>
                    <a:pt x="69" y="4"/>
                    <a:pt x="69" y="4"/>
                    <a:pt x="69" y="4"/>
                  </a:cubicBezTo>
                  <a:cubicBezTo>
                    <a:pt x="68" y="1"/>
                    <a:pt x="65" y="0"/>
                    <a:pt x="62" y="0"/>
                  </a:cubicBezTo>
                  <a:cubicBezTo>
                    <a:pt x="56" y="0"/>
                    <a:pt x="56" y="0"/>
                    <a:pt x="56" y="0"/>
                  </a:cubicBezTo>
                  <a:cubicBezTo>
                    <a:pt x="34" y="0"/>
                    <a:pt x="34" y="0"/>
                    <a:pt x="34" y="0"/>
                  </a:cubicBezTo>
                  <a:cubicBezTo>
                    <a:pt x="28" y="0"/>
                    <a:pt x="28" y="0"/>
                    <a:pt x="28" y="0"/>
                  </a:cubicBezTo>
                  <a:cubicBezTo>
                    <a:pt x="25" y="0"/>
                    <a:pt x="23" y="1"/>
                    <a:pt x="21" y="4"/>
                  </a:cubicBezTo>
                  <a:cubicBezTo>
                    <a:pt x="2" y="44"/>
                    <a:pt x="2" y="44"/>
                    <a:pt x="2" y="44"/>
                  </a:cubicBezTo>
                  <a:cubicBezTo>
                    <a:pt x="0" y="47"/>
                    <a:pt x="2" y="51"/>
                    <a:pt x="5" y="53"/>
                  </a:cubicBezTo>
                  <a:cubicBezTo>
                    <a:pt x="8" y="54"/>
                    <a:pt x="12" y="53"/>
                    <a:pt x="14" y="50"/>
                  </a:cubicBezTo>
                  <a:cubicBezTo>
                    <a:pt x="25" y="27"/>
                    <a:pt x="25" y="27"/>
                    <a:pt x="25" y="27"/>
                  </a:cubicBezTo>
                  <a:cubicBezTo>
                    <a:pt x="25" y="55"/>
                    <a:pt x="25" y="55"/>
                    <a:pt x="25" y="55"/>
                  </a:cubicBezTo>
                  <a:cubicBezTo>
                    <a:pt x="25" y="56"/>
                    <a:pt x="25" y="56"/>
                    <a:pt x="25" y="56"/>
                  </a:cubicBezTo>
                  <a:cubicBezTo>
                    <a:pt x="25" y="112"/>
                    <a:pt x="25" y="112"/>
                    <a:pt x="25" y="112"/>
                  </a:cubicBezTo>
                  <a:cubicBezTo>
                    <a:pt x="25" y="117"/>
                    <a:pt x="29" y="121"/>
                    <a:pt x="33" y="121"/>
                  </a:cubicBezTo>
                  <a:cubicBezTo>
                    <a:pt x="38" y="121"/>
                    <a:pt x="41" y="117"/>
                    <a:pt x="41" y="112"/>
                  </a:cubicBezTo>
                  <a:cubicBezTo>
                    <a:pt x="41" y="65"/>
                    <a:pt x="41" y="65"/>
                    <a:pt x="41" y="65"/>
                  </a:cubicBezTo>
                  <a:cubicBezTo>
                    <a:pt x="49" y="65"/>
                    <a:pt x="49" y="65"/>
                    <a:pt x="49" y="65"/>
                  </a:cubicBezTo>
                  <a:cubicBezTo>
                    <a:pt x="49" y="112"/>
                    <a:pt x="49" y="112"/>
                    <a:pt x="49" y="112"/>
                  </a:cubicBezTo>
                  <a:cubicBezTo>
                    <a:pt x="49" y="117"/>
                    <a:pt x="53" y="121"/>
                    <a:pt x="57" y="121"/>
                  </a:cubicBezTo>
                  <a:cubicBezTo>
                    <a:pt x="62" y="121"/>
                    <a:pt x="65" y="117"/>
                    <a:pt x="65" y="112"/>
                  </a:cubicBezTo>
                  <a:cubicBezTo>
                    <a:pt x="65" y="56"/>
                    <a:pt x="65" y="56"/>
                    <a:pt x="65" y="56"/>
                  </a:cubicBezTo>
                  <a:cubicBezTo>
                    <a:pt x="65" y="55"/>
                    <a:pt x="65" y="55"/>
                    <a:pt x="65" y="55"/>
                  </a:cubicBezTo>
                  <a:cubicBezTo>
                    <a:pt x="65" y="27"/>
                    <a:pt x="65" y="27"/>
                    <a:pt x="65" y="27"/>
                  </a:cubicBezTo>
                  <a:cubicBezTo>
                    <a:pt x="76" y="50"/>
                    <a:pt x="76" y="50"/>
                    <a:pt x="76" y="50"/>
                  </a:cubicBezTo>
                  <a:cubicBezTo>
                    <a:pt x="78" y="53"/>
                    <a:pt x="82" y="54"/>
                    <a:pt x="85" y="53"/>
                  </a:cubicBezTo>
                  <a:cubicBezTo>
                    <a:pt x="89" y="51"/>
                    <a:pt x="90" y="47"/>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14068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06059" y="326309"/>
            <a:ext cx="8699999" cy="736956"/>
          </a:xfrm>
        </p:spPr>
        <p:txBody>
          <a:bodyPr/>
          <a:lstStyle/>
          <a:p>
            <a:r>
              <a:rPr lang="en-AU" sz="4400" dirty="0" smtClean="0">
                <a:cs typeface="Arial" panose="020B0604020202020204" pitchFamily="34" charset="0"/>
              </a:rPr>
              <a:t>The Participant Journey</a:t>
            </a:r>
            <a:endParaRPr lang="en-AU" sz="4400" dirty="0">
              <a:cs typeface="Arial" panose="020B0604020202020204" pitchFamily="34" charset="0"/>
            </a:endParaRPr>
          </a:p>
        </p:txBody>
      </p:sp>
      <p:graphicFrame>
        <p:nvGraphicFramePr>
          <p:cNvPr id="2" name="Diagram 1"/>
          <p:cNvGraphicFramePr/>
          <p:nvPr>
            <p:extLst/>
          </p:nvPr>
        </p:nvGraphicFramePr>
        <p:xfrm>
          <a:off x="205575" y="106326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5038927" y="5116749"/>
            <a:ext cx="5535038" cy="584775"/>
          </a:xfrm>
          <a:prstGeom prst="rect">
            <a:avLst/>
          </a:prstGeom>
          <a:noFill/>
        </p:spPr>
        <p:txBody>
          <a:bodyPr wrap="square" rtlCol="0">
            <a:spAutoFit/>
          </a:bodyPr>
          <a:lstStyle/>
          <a:p>
            <a:r>
              <a:rPr lang="en-AU" sz="3200" b="1" dirty="0" smtClean="0">
                <a:latin typeface="Arial Narrow" panose="020B0606020202030204" pitchFamily="34" charset="0"/>
              </a:rPr>
              <a:t>2016 – 2023 </a:t>
            </a:r>
            <a:endParaRPr lang="en-AU" sz="3200" b="1" dirty="0">
              <a:latin typeface="Arial Narrow" panose="020B0606020202030204" pitchFamily="34" charset="0"/>
            </a:endParaRPr>
          </a:p>
        </p:txBody>
      </p:sp>
      <p:sp>
        <p:nvSpPr>
          <p:cNvPr id="5" name="TextBox 4"/>
          <p:cNvSpPr txBox="1"/>
          <p:nvPr/>
        </p:nvSpPr>
        <p:spPr>
          <a:xfrm>
            <a:off x="8402631" y="1994170"/>
            <a:ext cx="1120749" cy="430887"/>
          </a:xfrm>
          <a:prstGeom prst="rect">
            <a:avLst/>
          </a:prstGeom>
          <a:noFill/>
          <a:ln>
            <a:solidFill>
              <a:schemeClr val="accent1"/>
            </a:solidFill>
          </a:ln>
        </p:spPr>
        <p:txBody>
          <a:bodyPr wrap="square" rtlCol="0">
            <a:spAutoFit/>
          </a:bodyPr>
          <a:lstStyle/>
          <a:p>
            <a:r>
              <a:rPr lang="en-AU" sz="2200" i="1" dirty="0" smtClean="0">
                <a:latin typeface="Arial Narrow" panose="020B0606020202030204" pitchFamily="34" charset="0"/>
              </a:rPr>
              <a:t>Ongoing</a:t>
            </a:r>
            <a:endParaRPr lang="en-AU" sz="2200" i="1" dirty="0">
              <a:latin typeface="Arial Narrow" panose="020B0606020202030204" pitchFamily="34" charset="0"/>
            </a:endParaRPr>
          </a:p>
        </p:txBody>
      </p:sp>
    </p:spTree>
    <p:extLst>
      <p:ext uri="{BB962C8B-B14F-4D97-AF65-F5344CB8AC3E}">
        <p14:creationId xmlns:p14="http://schemas.microsoft.com/office/powerpoint/2010/main" val="1349004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p:sp>
      <p:sp>
        <p:nvSpPr>
          <p:cNvPr id="6" name="Content Placeholder 2"/>
          <p:cNvSpPr txBox="1">
            <a:spLocks/>
          </p:cNvSpPr>
          <p:nvPr/>
        </p:nvSpPr>
        <p:spPr>
          <a:xfrm>
            <a:off x="5334099" y="92192"/>
            <a:ext cx="6628537" cy="6673616"/>
          </a:xfrm>
          <a:prstGeom prst="rect">
            <a:avLst/>
          </a:prstGeom>
        </p:spPr>
        <p:txBody>
          <a:bodyPr/>
          <a:lstStyle>
            <a:lvl1pPr marL="0" indent="0" algn="l" defTabSz="1219261" rtl="0" eaLnBrk="1" latinLnBrk="0" hangingPunct="1">
              <a:spcBef>
                <a:spcPct val="20000"/>
              </a:spcBef>
              <a:buFont typeface="Arial"/>
              <a:buNone/>
              <a:defRPr sz="4800" b="0" i="0" kern="1200">
                <a:solidFill>
                  <a:schemeClr val="tx2"/>
                </a:solidFill>
                <a:latin typeface="+mn-lt"/>
                <a:ea typeface="+mn-ea"/>
                <a:cs typeface="Calibri Regular" charset="0"/>
              </a:defRPr>
            </a:lvl1pPr>
            <a:lvl2pPr marL="1219261" indent="0" algn="l" defTabSz="1219261" rtl="0" eaLnBrk="1" latinLnBrk="0" hangingPunct="1">
              <a:spcBef>
                <a:spcPct val="20000"/>
              </a:spcBef>
              <a:buFont typeface="Arial"/>
              <a:buNone/>
              <a:defRPr sz="4800" b="0" i="0" kern="1200">
                <a:solidFill>
                  <a:schemeClr val="tx2"/>
                </a:solidFill>
                <a:latin typeface="+mn-lt"/>
                <a:ea typeface="+mn-ea"/>
                <a:cs typeface="Calibri Regular" charset="0"/>
              </a:defRPr>
            </a:lvl2pPr>
            <a:lvl3pPr marL="2438522" indent="0" algn="l" defTabSz="1219261" rtl="0" eaLnBrk="1" latinLnBrk="0" hangingPunct="1">
              <a:spcBef>
                <a:spcPct val="20000"/>
              </a:spcBef>
              <a:buFont typeface="Arial"/>
              <a:buNone/>
              <a:defRPr sz="4300" b="0" i="0" kern="1200">
                <a:solidFill>
                  <a:schemeClr val="tx2"/>
                </a:solidFill>
                <a:latin typeface="+mn-lt"/>
                <a:ea typeface="+mn-ea"/>
                <a:cs typeface="Calibri Regular" charset="0"/>
              </a:defRPr>
            </a:lvl3pPr>
            <a:lvl4pPr marL="3657783" indent="0" algn="l" defTabSz="1219261" rtl="0" eaLnBrk="1" latinLnBrk="0" hangingPunct="1">
              <a:spcBef>
                <a:spcPct val="20000"/>
              </a:spcBef>
              <a:buFont typeface="Arial"/>
              <a:buNone/>
              <a:defRPr sz="3700" b="0" i="0" kern="1200">
                <a:solidFill>
                  <a:schemeClr val="tx2"/>
                </a:solidFill>
                <a:latin typeface="+mn-lt"/>
                <a:ea typeface="+mn-ea"/>
                <a:cs typeface="Calibri Regular" charset="0"/>
              </a:defRPr>
            </a:lvl4pPr>
            <a:lvl5pPr marL="4877044" indent="0" algn="l" defTabSz="1219261" rtl="0" eaLnBrk="1" latinLnBrk="0" hangingPunct="1">
              <a:spcBef>
                <a:spcPct val="20000"/>
              </a:spcBef>
              <a:buFont typeface="Arial"/>
              <a:buNone/>
              <a:defRPr sz="3700" b="0" i="0" kern="1200">
                <a:solidFill>
                  <a:schemeClr val="tx2"/>
                </a:solidFill>
                <a:latin typeface="+mn-lt"/>
                <a:ea typeface="+mn-ea"/>
                <a:cs typeface="Calibri Regular" charset="0"/>
              </a:defRPr>
            </a:lvl5pPr>
            <a:lvl6pPr marL="6705935" indent="-609630" algn="l" defTabSz="1219261" rtl="0" eaLnBrk="1" latinLnBrk="0" hangingPunct="1">
              <a:spcBef>
                <a:spcPct val="20000"/>
              </a:spcBef>
              <a:buFont typeface="Arial"/>
              <a:buChar char="•"/>
              <a:defRPr sz="5300" kern="1200">
                <a:solidFill>
                  <a:schemeClr val="tx1"/>
                </a:solidFill>
                <a:latin typeface="+mn-lt"/>
                <a:ea typeface="+mn-ea"/>
                <a:cs typeface="+mn-cs"/>
              </a:defRPr>
            </a:lvl6pPr>
            <a:lvl7pPr marL="7925196" indent="-609630" algn="l" defTabSz="1219261" rtl="0" eaLnBrk="1" latinLnBrk="0" hangingPunct="1">
              <a:spcBef>
                <a:spcPct val="20000"/>
              </a:spcBef>
              <a:buFont typeface="Arial"/>
              <a:buChar char="•"/>
              <a:defRPr sz="5300" kern="1200">
                <a:solidFill>
                  <a:schemeClr val="tx1"/>
                </a:solidFill>
                <a:latin typeface="+mn-lt"/>
                <a:ea typeface="+mn-ea"/>
                <a:cs typeface="+mn-cs"/>
              </a:defRPr>
            </a:lvl7pPr>
            <a:lvl8pPr marL="9144457" indent="-609630" algn="l" defTabSz="1219261" rtl="0" eaLnBrk="1" latinLnBrk="0" hangingPunct="1">
              <a:spcBef>
                <a:spcPct val="20000"/>
              </a:spcBef>
              <a:buFont typeface="Arial"/>
              <a:buChar char="•"/>
              <a:defRPr sz="5300" kern="1200">
                <a:solidFill>
                  <a:schemeClr val="tx1"/>
                </a:solidFill>
                <a:latin typeface="+mn-lt"/>
                <a:ea typeface="+mn-ea"/>
                <a:cs typeface="+mn-cs"/>
              </a:defRPr>
            </a:lvl8pPr>
            <a:lvl9pPr marL="10363718" indent="-609630" algn="l" defTabSz="1219261" rtl="0" eaLnBrk="1" latinLnBrk="0" hangingPunct="1">
              <a:spcBef>
                <a:spcPct val="20000"/>
              </a:spcBef>
              <a:buFont typeface="Arial"/>
              <a:buChar char="•"/>
              <a:defRPr sz="5300" kern="1200">
                <a:solidFill>
                  <a:schemeClr val="tx1"/>
                </a:solidFill>
                <a:latin typeface="+mn-lt"/>
                <a:ea typeface="+mn-ea"/>
                <a:cs typeface="+mn-cs"/>
              </a:defRPr>
            </a:lvl9pPr>
          </a:lstStyle>
          <a:p>
            <a:pPr marL="276170" indent="-142846">
              <a:buFont typeface="Arial" panose="020B0604020202020204" pitchFamily="34" charset="0"/>
              <a:buChar char="•"/>
            </a:pPr>
            <a:endParaRPr lang="en-AU" sz="3299" u="sng" dirty="0">
              <a:solidFill>
                <a:schemeClr val="tx1"/>
              </a:solidFill>
            </a:endParaRPr>
          </a:p>
          <a:p>
            <a:pPr marL="133323"/>
            <a:endParaRPr lang="en-AU" sz="900" b="1" dirty="0">
              <a:solidFill>
                <a:schemeClr val="tx1"/>
              </a:solidFill>
            </a:endParaRPr>
          </a:p>
          <a:p>
            <a:pPr marL="133323"/>
            <a:r>
              <a:rPr lang="en-AU" sz="3999" b="1" dirty="0">
                <a:solidFill>
                  <a:schemeClr val="tx1"/>
                </a:solidFill>
                <a:latin typeface="Arial" panose="020B0604020202020204" pitchFamily="34" charset="0"/>
                <a:cs typeface="Arial" panose="020B0604020202020204" pitchFamily="34" charset="0"/>
              </a:rPr>
              <a:t>QUARTET</a:t>
            </a:r>
            <a:r>
              <a:rPr lang="en-AU" sz="3999" dirty="0">
                <a:solidFill>
                  <a:schemeClr val="tx1"/>
                </a:solidFill>
                <a:latin typeface="Arial" panose="020B0604020202020204" pitchFamily="34" charset="0"/>
                <a:cs typeface="Arial" panose="020B0604020202020204" pitchFamily="34" charset="0"/>
              </a:rPr>
              <a:t> clinical trial</a:t>
            </a:r>
          </a:p>
          <a:p>
            <a:pPr marL="133323"/>
            <a:r>
              <a:rPr lang="en-AU" sz="1600" dirty="0">
                <a:solidFill>
                  <a:schemeClr val="tx1"/>
                </a:solidFill>
                <a:latin typeface="Arial" panose="020B0604020202020204" pitchFamily="34" charset="0"/>
                <a:cs typeface="Arial" panose="020B0604020202020204" pitchFamily="34" charset="0"/>
              </a:rPr>
              <a:t>Collaboration with The University of Sydney – Prof Clara Chow</a:t>
            </a:r>
          </a:p>
          <a:p>
            <a:pPr marL="133323"/>
            <a:endParaRPr lang="en-AU" sz="1600" dirty="0">
              <a:solidFill>
                <a:schemeClr val="tx1"/>
              </a:solidFill>
              <a:latin typeface="Arial" panose="020B0604020202020204" pitchFamily="34" charset="0"/>
              <a:cs typeface="Arial" panose="020B0604020202020204" pitchFamily="34" charset="0"/>
            </a:endParaRPr>
          </a:p>
          <a:p>
            <a:pPr marL="497582" lvl="1" indent="-228554">
              <a:spcBef>
                <a:spcPts val="0"/>
              </a:spcBef>
              <a:spcAft>
                <a:spcPts val="1200"/>
              </a:spcAf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Ultra low dose quadruple therapy (LDQT) of 4 BP lowering drugs vs full-dose standard monotherapy</a:t>
            </a:r>
          </a:p>
          <a:p>
            <a:pPr marL="497582" lvl="1" indent="-228554">
              <a:spcBef>
                <a:spcPts val="0"/>
              </a:spcBef>
              <a:spcAft>
                <a:spcPts val="1200"/>
              </a:spcAf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Inclusion criteria : previous documentation of hypertension, treatment naïve or monotherapy</a:t>
            </a:r>
          </a:p>
          <a:p>
            <a:pPr marL="497582" lvl="1" indent="-228554">
              <a:spcBef>
                <a:spcPts val="0"/>
              </a:spcBef>
              <a:spcAft>
                <a:spcPts val="1200"/>
              </a:spcAf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Monitored for </a:t>
            </a:r>
            <a:r>
              <a:rPr lang="en-AU" sz="2699" dirty="0" smtClean="0">
                <a:solidFill>
                  <a:schemeClr val="tx1"/>
                </a:solidFill>
                <a:latin typeface="Arial" panose="020B0604020202020204" pitchFamily="34" charset="0"/>
                <a:cs typeface="Arial" panose="020B0604020202020204" pitchFamily="34" charset="0"/>
              </a:rPr>
              <a:t>3 </a:t>
            </a:r>
            <a:r>
              <a:rPr lang="en-AU" sz="2699" dirty="0">
                <a:solidFill>
                  <a:schemeClr val="tx1"/>
                </a:solidFill>
                <a:latin typeface="Arial" panose="020B0604020202020204" pitchFamily="34" charset="0"/>
                <a:cs typeface="Arial" panose="020B0604020202020204" pitchFamily="34" charset="0"/>
              </a:rPr>
              <a:t>months (24 hr BP measurements, blood tests, ECG) </a:t>
            </a:r>
          </a:p>
          <a:p>
            <a:pPr marL="497582" lvl="1" indent="-228554">
              <a:spcBef>
                <a:spcPts val="0"/>
              </a:spcBef>
              <a:spcAft>
                <a:spcPts val="1200"/>
              </a:spcAf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Target of </a:t>
            </a:r>
            <a:r>
              <a:rPr lang="en-AU" sz="2699" b="1" dirty="0">
                <a:solidFill>
                  <a:schemeClr val="tx1"/>
                </a:solidFill>
                <a:latin typeface="Arial" panose="020B0604020202020204" pitchFamily="34" charset="0"/>
                <a:cs typeface="Arial" panose="020B0604020202020204" pitchFamily="34" charset="0"/>
              </a:rPr>
              <a:t>100</a:t>
            </a:r>
            <a:r>
              <a:rPr lang="en-AU" sz="2699" dirty="0">
                <a:solidFill>
                  <a:schemeClr val="tx1"/>
                </a:solidFill>
                <a:latin typeface="Arial" panose="020B0604020202020204" pitchFamily="34" charset="0"/>
                <a:cs typeface="Arial" panose="020B0604020202020204" pitchFamily="34" charset="0"/>
              </a:rPr>
              <a:t> randomised participants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2257" y="92191"/>
            <a:ext cx="3196110" cy="45714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48363" y="92193"/>
            <a:ext cx="2376434" cy="419045"/>
          </a:xfrm>
          <a:prstGeom prst="rect">
            <a:avLst/>
          </a:prstGeom>
        </p:spPr>
      </p:pic>
      <p:pic>
        <p:nvPicPr>
          <p:cNvPr id="2" name="Picture 1"/>
          <p:cNvPicPr>
            <a:picLocks noChangeAspect="1"/>
          </p:cNvPicPr>
          <p:nvPr/>
        </p:nvPicPr>
        <p:blipFill>
          <a:blip r:embed="rId5"/>
          <a:stretch>
            <a:fillRect/>
          </a:stretch>
        </p:blipFill>
        <p:spPr>
          <a:xfrm>
            <a:off x="76984" y="92193"/>
            <a:ext cx="5028545" cy="6673615"/>
          </a:xfrm>
          <a:prstGeom prst="rect">
            <a:avLst/>
          </a:prstGeom>
        </p:spPr>
      </p:pic>
    </p:spTree>
    <p:extLst>
      <p:ext uri="{BB962C8B-B14F-4D97-AF65-F5344CB8AC3E}">
        <p14:creationId xmlns:p14="http://schemas.microsoft.com/office/powerpoint/2010/main" val="2964069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6951" y="114732"/>
            <a:ext cx="3196110" cy="457140"/>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82672" y="91183"/>
            <a:ext cx="2376434" cy="419045"/>
          </a:xfrm>
          <a:prstGeom prst="rect">
            <a:avLst/>
          </a:prstGeom>
        </p:spPr>
      </p:pic>
      <p:grpSp>
        <p:nvGrpSpPr>
          <p:cNvPr id="6" name="Canvas 39"/>
          <p:cNvGrpSpPr/>
          <p:nvPr/>
        </p:nvGrpSpPr>
        <p:grpSpPr>
          <a:xfrm>
            <a:off x="131025" y="114732"/>
            <a:ext cx="6068131" cy="6431767"/>
            <a:chOff x="19263" y="36754"/>
            <a:chExt cx="5502749" cy="3580057"/>
          </a:xfrm>
        </p:grpSpPr>
        <p:sp>
          <p:nvSpPr>
            <p:cNvPr id="8" name="Rounded Rectangle 7"/>
            <p:cNvSpPr/>
            <p:nvPr/>
          </p:nvSpPr>
          <p:spPr>
            <a:xfrm>
              <a:off x="19263" y="36754"/>
              <a:ext cx="5429036" cy="638423"/>
            </a:xfrm>
            <a:prstGeom prst="roundRect">
              <a:avLst/>
            </a:prstGeom>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r>
                <a:rPr lang="en-AU" sz="2200" b="1" dirty="0">
                  <a:solidFill>
                    <a:srgbClr val="FFFFFF"/>
                  </a:solidFill>
                  <a:latin typeface="Arial" panose="020B0604020202020204" pitchFamily="34" charset="0"/>
                  <a:ea typeface="Calibri" panose="020F0502020204030204" pitchFamily="34" charset="0"/>
                  <a:cs typeface="Arial" panose="020B0604020202020204" pitchFamily="34" charset="0"/>
                </a:rPr>
                <a:t>SCREENING</a:t>
              </a:r>
              <a:r>
                <a:rPr lang="en-AU" sz="2200" dirty="0">
                  <a:solidFill>
                    <a:srgbClr val="FFFFFF"/>
                  </a:solidFill>
                  <a:latin typeface="Arial" panose="020B0604020202020204" pitchFamily="34" charset="0"/>
                  <a:ea typeface="Calibri" panose="020F0502020204030204" pitchFamily="34" charset="0"/>
                  <a:cs typeface="Arial" panose="020B0604020202020204" pitchFamily="34" charset="0"/>
                </a:rPr>
                <a:t>:</a:t>
              </a:r>
            </a:p>
            <a:p>
              <a:pPr algn="ctr" defTabSz="609509"/>
              <a:r>
                <a:rPr lang="en-AU" dirty="0">
                  <a:solidFill>
                    <a:srgbClr val="FFFFFF"/>
                  </a:solidFill>
                  <a:latin typeface="Arial" panose="020B0604020202020204" pitchFamily="34" charset="0"/>
                  <a:ea typeface="Calibri" panose="020F0502020204030204" pitchFamily="34" charset="0"/>
                  <a:cs typeface="Arial" panose="020B0604020202020204" pitchFamily="34" charset="0"/>
                </a:rPr>
                <a:t>Clinic BP </a:t>
              </a:r>
              <a:r>
                <a:rPr lang="en-AU" u="sng" dirty="0">
                  <a:solidFill>
                    <a:srgbClr val="FFFFFF"/>
                  </a:solidFill>
                  <a:latin typeface="Arial" panose="020B0604020202020204" pitchFamily="34" charset="0"/>
                  <a:ea typeface="Calibri" panose="020F0502020204030204" pitchFamily="34" charset="0"/>
                  <a:cs typeface="Arial" panose="020B0604020202020204" pitchFamily="34" charset="0"/>
                </a:rPr>
                <a:t>&gt;</a:t>
              </a:r>
              <a:r>
                <a:rPr lang="en-AU" dirty="0">
                  <a:solidFill>
                    <a:srgbClr val="FFFFFF"/>
                  </a:solidFill>
                  <a:latin typeface="Arial" panose="020B0604020202020204" pitchFamily="34" charset="0"/>
                  <a:ea typeface="Calibri" panose="020F0502020204030204" pitchFamily="34" charset="0"/>
                  <a:cs typeface="Arial" panose="020B0604020202020204" pitchFamily="34" charset="0"/>
                </a:rPr>
                <a:t> 140/90 mmHg or 24hr BP </a:t>
              </a:r>
              <a:r>
                <a:rPr lang="en-AU" u="sng" dirty="0">
                  <a:solidFill>
                    <a:srgbClr val="FFFFFF"/>
                  </a:solidFill>
                  <a:latin typeface="Arial" panose="020B0604020202020204" pitchFamily="34" charset="0"/>
                  <a:ea typeface="Calibri" panose="020F0502020204030204" pitchFamily="34" charset="0"/>
                  <a:cs typeface="Arial" panose="020B0604020202020204" pitchFamily="34" charset="0"/>
                </a:rPr>
                <a:t>&gt;</a:t>
              </a:r>
              <a:r>
                <a:rPr lang="en-AU" dirty="0">
                  <a:solidFill>
                    <a:srgbClr val="FFFFFF"/>
                  </a:solidFill>
                  <a:latin typeface="Arial" panose="020B0604020202020204" pitchFamily="34" charset="0"/>
                  <a:ea typeface="Calibri" panose="020F0502020204030204" pitchFamily="34" charset="0"/>
                  <a:cs typeface="Arial" panose="020B0604020202020204" pitchFamily="34" charset="0"/>
                </a:rPr>
                <a:t>135/85mmHg</a:t>
              </a:r>
            </a:p>
          </p:txBody>
        </p:sp>
        <p:cxnSp>
          <p:nvCxnSpPr>
            <p:cNvPr id="9" name="Straight Arrow Connector 8"/>
            <p:cNvCxnSpPr/>
            <p:nvPr/>
          </p:nvCxnSpPr>
          <p:spPr>
            <a:xfrm>
              <a:off x="2831184" y="593321"/>
              <a:ext cx="0" cy="360000"/>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sp>
          <p:nvSpPr>
            <p:cNvPr id="10" name="Rounded Rectangle 9"/>
            <p:cNvSpPr/>
            <p:nvPr/>
          </p:nvSpPr>
          <p:spPr>
            <a:xfrm>
              <a:off x="2012094" y="942812"/>
              <a:ext cx="1642434" cy="305138"/>
            </a:xfrm>
            <a:prstGeom prst="roundRect">
              <a:avLst/>
            </a:prstGeom>
            <a:solidFill>
              <a:schemeClr val="accent5">
                <a:lumMod val="20000"/>
                <a:lumOff val="80000"/>
              </a:schemeClr>
            </a:solidFill>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lnSpc>
                  <a:spcPct val="115000"/>
                </a:lnSpc>
                <a:spcAft>
                  <a:spcPts val="400"/>
                </a:spcAft>
              </a:pPr>
              <a:r>
                <a:rPr lang="en-AU" dirty="0">
                  <a:solidFill>
                    <a:srgbClr val="000000"/>
                  </a:solidFill>
                  <a:latin typeface="Arial" panose="020B0604020202020204" pitchFamily="34" charset="0"/>
                  <a:ea typeface="Times New Roman" panose="02020603050405020304" pitchFamily="18" charset="0"/>
                  <a:cs typeface="Arial" panose="020B0604020202020204" pitchFamily="34" charset="0"/>
                </a:rPr>
                <a:t>Randomisation</a:t>
              </a:r>
            </a:p>
          </p:txBody>
        </p:sp>
        <p:sp>
          <p:nvSpPr>
            <p:cNvPr id="11" name="Rounded Rectangle 10"/>
            <p:cNvSpPr/>
            <p:nvPr/>
          </p:nvSpPr>
          <p:spPr>
            <a:xfrm>
              <a:off x="48510" y="1679351"/>
              <a:ext cx="2620972" cy="679554"/>
            </a:xfrm>
            <a:prstGeom prst="roundRect">
              <a:avLst/>
            </a:prstGeom>
            <a:solidFill>
              <a:schemeClr val="accent6">
                <a:lumMod val="40000"/>
                <a:lumOff val="60000"/>
              </a:schemeClr>
            </a:solidFill>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r>
                <a:rPr lang="en-AU" sz="16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Irbesartan</a:t>
              </a:r>
              <a:r>
                <a:rPr lang="en-AU"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 37.5mg, amlodipine 1.25mg, </a:t>
              </a:r>
              <a:r>
                <a:rPr lang="en-AU" sz="16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indapamide</a:t>
              </a:r>
              <a:r>
                <a:rPr lang="en-AU"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 0.625mg, </a:t>
              </a:r>
              <a:r>
                <a:rPr lang="en-AU" sz="16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bisoprolol</a:t>
              </a:r>
              <a:r>
                <a:rPr lang="en-AU"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 2.5mg</a:t>
              </a:r>
            </a:p>
          </p:txBody>
        </p:sp>
        <p:sp>
          <p:nvSpPr>
            <p:cNvPr id="12" name="Rounded Rectangle 11"/>
            <p:cNvSpPr/>
            <p:nvPr/>
          </p:nvSpPr>
          <p:spPr>
            <a:xfrm>
              <a:off x="2888509" y="1669784"/>
              <a:ext cx="2633503" cy="684514"/>
            </a:xfrm>
            <a:prstGeom prst="roundRect">
              <a:avLst/>
            </a:prstGeom>
            <a:solidFill>
              <a:schemeClr val="accent3">
                <a:lumMod val="20000"/>
                <a:lumOff val="80000"/>
              </a:schemeClr>
            </a:solidFill>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spcAft>
                  <a:spcPts val="400"/>
                </a:spcAft>
              </a:pPr>
              <a:r>
                <a:rPr lang="en-AU" sz="1400">
                  <a:solidFill>
                    <a:srgbClr val="000000"/>
                  </a:solidFill>
                  <a:latin typeface="Arial" panose="020B0604020202020204" pitchFamily="34" charset="0"/>
                  <a:ea typeface="Times New Roman" panose="02020603050405020304" pitchFamily="18" charset="0"/>
                  <a:cs typeface="Arial" panose="020B0604020202020204" pitchFamily="34" charset="0"/>
                </a:rPr>
                <a:t>Irbesartan 150mg</a:t>
              </a:r>
            </a:p>
          </p:txBody>
        </p:sp>
        <p:cxnSp>
          <p:nvCxnSpPr>
            <p:cNvPr id="13" name="Straight Arrow Connector 12"/>
            <p:cNvCxnSpPr/>
            <p:nvPr/>
          </p:nvCxnSpPr>
          <p:spPr>
            <a:xfrm flipH="1">
              <a:off x="1566515" y="1141974"/>
              <a:ext cx="411313" cy="263321"/>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a:off x="3688794" y="1136554"/>
              <a:ext cx="447430" cy="238963"/>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sp>
          <p:nvSpPr>
            <p:cNvPr id="15" name="Rounded Rectangle 14"/>
            <p:cNvSpPr/>
            <p:nvPr/>
          </p:nvSpPr>
          <p:spPr>
            <a:xfrm>
              <a:off x="91318" y="2707062"/>
              <a:ext cx="5392710" cy="360000"/>
            </a:xfrm>
            <a:prstGeom prst="roundRect">
              <a:avLst>
                <a:gd name="adj" fmla="val 12352"/>
              </a:avLst>
            </a:prstGeom>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spcAft>
                  <a:spcPts val="400"/>
                </a:spcAft>
              </a:pPr>
              <a:r>
                <a:rPr lang="en-AU" sz="1600" b="1" dirty="0">
                  <a:solidFill>
                    <a:srgbClr val="000000"/>
                  </a:solidFill>
                  <a:latin typeface="Arial" panose="020B0604020202020204" pitchFamily="34" charset="0"/>
                  <a:ea typeface="Times New Roman" panose="02020603050405020304" pitchFamily="18" charset="0"/>
                  <a:cs typeface="Arial" panose="020B0604020202020204" pitchFamily="34" charset="0"/>
                </a:rPr>
                <a:t>6 week </a:t>
              </a:r>
              <a:r>
                <a:rPr lang="en-AU"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follow-up visit: if clinic BP &gt;140/90mmHg add amlodipine 5mg</a:t>
              </a:r>
            </a:p>
          </p:txBody>
        </p:sp>
        <p:sp>
          <p:nvSpPr>
            <p:cNvPr id="16" name="Rounded Rectangle 15"/>
            <p:cNvSpPr/>
            <p:nvPr/>
          </p:nvSpPr>
          <p:spPr>
            <a:xfrm>
              <a:off x="91318" y="3331829"/>
              <a:ext cx="5400000" cy="284982"/>
            </a:xfrm>
            <a:prstGeom prst="roundRect">
              <a:avLst>
                <a:gd name="adj" fmla="val 22117"/>
              </a:avLst>
            </a:prstGeom>
            <a:ln/>
          </p:spPr>
          <p:style>
            <a:lnRef idx="2">
              <a:schemeClr val="dk1"/>
            </a:lnRef>
            <a:fillRef idx="1">
              <a:schemeClr val="lt1"/>
            </a:fillRef>
            <a:effectRef idx="0">
              <a:schemeClr val="dk1"/>
            </a:effectRef>
            <a:fontRef idx="minor">
              <a:schemeClr val="dk1"/>
            </a:fontRef>
          </p:style>
          <p:txBody>
            <a:bodyPr rot="0" spcFirstLastPara="0" vert="horz" wrap="square" lIns="45714" tIns="22857" rIns="45714" bIns="22857" numCol="1" spcCol="0" rtlCol="0" fromWordArt="0" anchor="ctr" anchorCtr="0" forceAA="0" compatLnSpc="1">
              <a:prstTxWarp prst="textNoShape">
                <a:avLst/>
              </a:prstTxWarp>
              <a:noAutofit/>
            </a:bodyPr>
            <a:lstStyle/>
            <a:p>
              <a:pPr algn="ctr" defTabSz="609509">
                <a:spcAft>
                  <a:spcPts val="400"/>
                </a:spcAft>
              </a:pPr>
              <a:r>
                <a:rPr lang="en-AU" sz="1600" b="1" dirty="0">
                  <a:solidFill>
                    <a:srgbClr val="000000"/>
                  </a:solidFill>
                  <a:latin typeface="Arial" panose="020B0604020202020204" pitchFamily="34" charset="0"/>
                  <a:ea typeface="Times New Roman" panose="02020603050405020304" pitchFamily="18" charset="0"/>
                  <a:cs typeface="Arial" panose="020B0604020202020204" pitchFamily="34" charset="0"/>
                </a:rPr>
                <a:t>12 week </a:t>
              </a:r>
              <a:r>
                <a:rPr lang="en-AU" sz="16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final </a:t>
              </a:r>
              <a:r>
                <a:rPr lang="en-AU"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visit: clinic BP, 24hr BP, blood tests, ECG</a:t>
              </a:r>
            </a:p>
          </p:txBody>
        </p:sp>
        <p:cxnSp>
          <p:nvCxnSpPr>
            <p:cNvPr id="17" name="Straight Arrow Connector 16"/>
            <p:cNvCxnSpPr/>
            <p:nvPr/>
          </p:nvCxnSpPr>
          <p:spPr>
            <a:xfrm>
              <a:off x="1372208" y="2358905"/>
              <a:ext cx="0" cy="360000"/>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4272826" y="2358905"/>
              <a:ext cx="0" cy="360000"/>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p:cNvCxnSpPr/>
            <p:nvPr/>
          </p:nvCxnSpPr>
          <p:spPr>
            <a:xfrm>
              <a:off x="2784028" y="3074298"/>
              <a:ext cx="0" cy="256702"/>
            </a:xfrm>
            <a:prstGeom prst="straightConnector1">
              <a:avLst/>
            </a:prstGeom>
            <a:ln w="127000">
              <a:tailEnd type="triangle"/>
            </a:ln>
          </p:spPr>
          <p:style>
            <a:lnRef idx="1">
              <a:schemeClr val="dk1"/>
            </a:lnRef>
            <a:fillRef idx="0">
              <a:schemeClr val="dk1"/>
            </a:fillRef>
            <a:effectRef idx="0">
              <a:schemeClr val="dk1"/>
            </a:effectRef>
            <a:fontRef idx="minor">
              <a:schemeClr val="tx1"/>
            </a:fontRef>
          </p:style>
        </p:cxnSp>
        <p:sp>
          <p:nvSpPr>
            <p:cNvPr id="24" name="Text Box 1"/>
            <p:cNvSpPr txBox="1"/>
            <p:nvPr/>
          </p:nvSpPr>
          <p:spPr>
            <a:xfrm>
              <a:off x="1004540" y="1390874"/>
              <a:ext cx="561975" cy="288477"/>
            </a:xfrm>
            <a:prstGeom prst="rect">
              <a:avLst/>
            </a:prstGeom>
            <a:solidFill>
              <a:schemeClr val="accent6">
                <a:lumMod val="5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45714" tIns="22857" rIns="45714" bIns="22857" numCol="1" spcCol="0" rtlCol="0" fromWordArt="0" anchor="t" anchorCtr="0" forceAA="0" compatLnSpc="1">
              <a:prstTxWarp prst="textNoShape">
                <a:avLst/>
              </a:prstTxWarp>
              <a:noAutofit/>
            </a:bodyPr>
            <a:lstStyle/>
            <a:p>
              <a:pPr algn="ctr" defTabSz="609509"/>
              <a:r>
                <a:rPr lang="en-AU" sz="1600" b="1" dirty="0">
                  <a:solidFill>
                    <a:srgbClr val="FFFFFF"/>
                  </a:solidFill>
                  <a:latin typeface="Arial" panose="020B0604020202020204" pitchFamily="34" charset="0"/>
                  <a:ea typeface="Calibri" panose="020F0502020204030204" pitchFamily="34" charset="0"/>
                  <a:cs typeface="Arial" panose="020B0604020202020204" pitchFamily="34" charset="0"/>
                </a:rPr>
                <a:t>LDQT</a:t>
              </a:r>
            </a:p>
          </p:txBody>
        </p:sp>
        <p:sp>
          <p:nvSpPr>
            <p:cNvPr id="25" name="Text Box 1"/>
            <p:cNvSpPr txBox="1"/>
            <p:nvPr/>
          </p:nvSpPr>
          <p:spPr>
            <a:xfrm>
              <a:off x="3858740" y="1382097"/>
              <a:ext cx="828172" cy="287687"/>
            </a:xfrm>
            <a:prstGeom prst="rect">
              <a:avLst/>
            </a:prstGeom>
            <a:solidFill>
              <a:schemeClr val="accent3">
                <a:lumMod val="5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45714" tIns="22857" rIns="45714" bIns="22857" numCol="1" spcCol="0" rtlCol="0" fromWordArt="0" anchor="t" anchorCtr="0" forceAA="0" compatLnSpc="1">
              <a:prstTxWarp prst="textNoShape">
                <a:avLst/>
              </a:prstTxWarp>
              <a:noAutofit/>
            </a:bodyPr>
            <a:lstStyle/>
            <a:p>
              <a:pPr algn="ctr" defTabSz="609509"/>
              <a:r>
                <a:rPr lang="en-AU" sz="1600" b="1" dirty="0">
                  <a:solidFill>
                    <a:srgbClr val="FFFFFF"/>
                  </a:solidFill>
                  <a:latin typeface="Arial" panose="020B0604020202020204" pitchFamily="34" charset="0"/>
                  <a:ea typeface="Times New Roman" panose="02020603050405020304" pitchFamily="18" charset="0"/>
                  <a:cs typeface="Arial" panose="020B0604020202020204" pitchFamily="34" charset="0"/>
                </a:rPr>
                <a:t>Standard</a:t>
              </a:r>
            </a:p>
          </p:txBody>
        </p:sp>
      </p:grpSp>
      <p:sp>
        <p:nvSpPr>
          <p:cNvPr id="26" name="Rectangle 25"/>
          <p:cNvSpPr/>
          <p:nvPr/>
        </p:nvSpPr>
        <p:spPr>
          <a:xfrm>
            <a:off x="6332692" y="688213"/>
            <a:ext cx="5826414" cy="575452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609509"/>
            <a:r>
              <a:rPr lang="en-AU" sz="3200" b="1" dirty="0">
                <a:solidFill>
                  <a:srgbClr val="000000"/>
                </a:solidFill>
                <a:latin typeface="Arial" panose="020B0604020202020204" pitchFamily="34" charset="0"/>
                <a:cs typeface="Arial" panose="020B0604020202020204" pitchFamily="34" charset="0"/>
              </a:rPr>
              <a:t>Value add for </a:t>
            </a:r>
            <a:r>
              <a:rPr lang="en-AU" sz="3200" b="1" dirty="0" smtClean="0">
                <a:solidFill>
                  <a:srgbClr val="000000"/>
                </a:solidFill>
                <a:latin typeface="Arial" panose="020B0604020202020204" pitchFamily="34" charset="0"/>
                <a:cs typeface="Arial" panose="020B0604020202020204" pitchFamily="34" charset="0"/>
              </a:rPr>
              <a:t>participants</a:t>
            </a:r>
            <a:r>
              <a:rPr lang="en-AU" sz="3200" b="1" dirty="0">
                <a:solidFill>
                  <a:srgbClr val="000000"/>
                </a:solidFill>
                <a:latin typeface="Arial" panose="020B0604020202020204" pitchFamily="34" charset="0"/>
                <a:cs typeface="Arial" panose="020B0604020202020204" pitchFamily="34" charset="0"/>
              </a:rPr>
              <a:t>:</a:t>
            </a:r>
          </a:p>
          <a:p>
            <a:pPr defTabSz="609509"/>
            <a:endParaRPr lang="en-AU" sz="2400" dirty="0">
              <a:solidFill>
                <a:srgbClr val="000000"/>
              </a:solidFill>
              <a:latin typeface="Arial" panose="020B0604020202020204" pitchFamily="34" charset="0"/>
              <a:cs typeface="Arial" panose="020B0604020202020204" pitchFamily="34" charset="0"/>
            </a:endParaRPr>
          </a:p>
          <a:p>
            <a:pPr marL="342831" indent="-342831" defTabSz="609509">
              <a:spcAft>
                <a:spcPts val="1500"/>
              </a:spcAft>
              <a:buFont typeface="Arial" panose="020B0604020202020204" pitchFamily="34" charset="0"/>
              <a:buChar char="•"/>
            </a:pPr>
            <a:r>
              <a:rPr lang="en-AU" sz="3200" dirty="0" smtClean="0">
                <a:solidFill>
                  <a:srgbClr val="000000"/>
                </a:solidFill>
                <a:latin typeface="Arial" panose="020B0604020202020204" pitchFamily="34" charset="0"/>
                <a:cs typeface="Arial" panose="020B0604020202020204" pitchFamily="34" charset="0"/>
              </a:rPr>
              <a:t>No charge for study medication</a:t>
            </a:r>
          </a:p>
          <a:p>
            <a:pPr marL="342831" indent="-342831" defTabSz="609509">
              <a:spcAft>
                <a:spcPts val="1500"/>
              </a:spcAft>
              <a:buFont typeface="Arial" panose="020B0604020202020204" pitchFamily="34" charset="0"/>
              <a:buChar char="•"/>
            </a:pPr>
            <a:r>
              <a:rPr lang="en-AU" sz="3200" dirty="0" smtClean="0">
                <a:solidFill>
                  <a:srgbClr val="000000"/>
                </a:solidFill>
                <a:latin typeface="Arial" panose="020B0604020202020204" pitchFamily="34" charset="0"/>
                <a:cs typeface="Arial" panose="020B0604020202020204" pitchFamily="34" charset="0"/>
              </a:rPr>
              <a:t>No charge for 24hr ABPM and ECG</a:t>
            </a:r>
          </a:p>
          <a:p>
            <a:pPr marL="342831" indent="-342831" defTabSz="609509">
              <a:spcAft>
                <a:spcPts val="1500"/>
              </a:spcAft>
              <a:buFont typeface="Arial" panose="020B0604020202020204" pitchFamily="34" charset="0"/>
              <a:buChar char="•"/>
            </a:pPr>
            <a:r>
              <a:rPr lang="en-AU" sz="3200" dirty="0" smtClean="0">
                <a:solidFill>
                  <a:srgbClr val="000000"/>
                </a:solidFill>
                <a:latin typeface="Arial" panose="020B0604020202020204" pitchFamily="34" charset="0"/>
                <a:cs typeface="Arial" panose="020B0604020202020204" pitchFamily="34" charset="0"/>
              </a:rPr>
              <a:t>GP will be informed</a:t>
            </a:r>
            <a:endParaRPr lang="en-AU" sz="32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542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8" name="Picture 7"/>
          <p:cNvPicPr>
            <a:picLocks noChangeAspect="1"/>
          </p:cNvPicPr>
          <p:nvPr/>
        </p:nvPicPr>
        <p:blipFill>
          <a:blip r:embed="rId3"/>
          <a:stretch>
            <a:fillRect/>
          </a:stretch>
        </p:blipFill>
        <p:spPr>
          <a:xfrm>
            <a:off x="991265" y="977555"/>
            <a:ext cx="10247566" cy="1821363"/>
          </a:xfrm>
          <a:prstGeom prst="rect">
            <a:avLst/>
          </a:prstGeom>
        </p:spPr>
      </p:pic>
      <p:sp>
        <p:nvSpPr>
          <p:cNvPr id="10" name="Rectangle 9"/>
          <p:cNvSpPr/>
          <p:nvPr/>
        </p:nvSpPr>
        <p:spPr>
          <a:xfrm>
            <a:off x="3637560" y="1229647"/>
            <a:ext cx="4954976" cy="1138645"/>
          </a:xfrm>
          <a:prstGeom prst="rect">
            <a:avLst/>
          </a:prstGeom>
        </p:spPr>
        <p:txBody>
          <a:bodyPr wrap="square">
            <a:spAutoFit/>
          </a:bodyPr>
          <a:lstStyle/>
          <a:p>
            <a:endParaRPr lang="en-AU" sz="1200" dirty="0">
              <a:solidFill>
                <a:srgbClr val="000000"/>
              </a:solidFill>
              <a:latin typeface="Arial" panose="020B0604020202020204" pitchFamily="34" charset="0"/>
              <a:cs typeface="Arial" panose="020B0604020202020204" pitchFamily="34" charset="0"/>
            </a:endParaRPr>
          </a:p>
          <a:p>
            <a:r>
              <a:rPr lang="en-AU" sz="1200" dirty="0">
                <a:solidFill>
                  <a:srgbClr val="000000"/>
                </a:solidFill>
                <a:latin typeface="Arial" panose="020B0604020202020204" pitchFamily="34" charset="0"/>
                <a:cs typeface="Arial" panose="020B0604020202020204" pitchFamily="34" charset="0"/>
              </a:rPr>
              <a:t> </a:t>
            </a:r>
          </a:p>
          <a:p>
            <a:pPr algn="ctr"/>
            <a:r>
              <a:rPr lang="en-AU" sz="4399" b="1" dirty="0">
                <a:solidFill>
                  <a:srgbClr val="FFFF00"/>
                </a:solidFill>
                <a:latin typeface="Arial" panose="020B0604020202020204" pitchFamily="34" charset="0"/>
                <a:cs typeface="Arial" panose="020B0604020202020204" pitchFamily="34" charset="0"/>
              </a:rPr>
              <a:t>PACIFIC STUDY</a:t>
            </a:r>
            <a:endParaRPr lang="en-AU" sz="4399" dirty="0">
              <a:latin typeface="Arial" panose="020B0604020202020204" pitchFamily="34" charset="0"/>
              <a:cs typeface="Arial" panose="020B0604020202020204" pitchFamily="34" charset="0"/>
            </a:endParaRPr>
          </a:p>
        </p:txBody>
      </p:sp>
      <p:sp>
        <p:nvSpPr>
          <p:cNvPr id="12" name="Rectangle 11"/>
          <p:cNvSpPr/>
          <p:nvPr/>
        </p:nvSpPr>
        <p:spPr>
          <a:xfrm>
            <a:off x="991265" y="2857574"/>
            <a:ext cx="10247566" cy="309389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r>
              <a:rPr lang="en-AU" sz="3599" b="1" u="sng" dirty="0">
                <a:solidFill>
                  <a:srgbClr val="FFFF00"/>
                </a:solidFill>
                <a:latin typeface="Arial" panose="020B0604020202020204" pitchFamily="34" charset="0"/>
                <a:cs typeface="Arial" panose="020B0604020202020204" pitchFamily="34" charset="0"/>
              </a:rPr>
              <a:t>P</a:t>
            </a:r>
            <a:r>
              <a:rPr lang="en-AU" sz="3599" dirty="0">
                <a:latin typeface="Arial" panose="020B0604020202020204" pitchFamily="34" charset="0"/>
                <a:cs typeface="Arial" panose="020B0604020202020204" pitchFamily="34" charset="0"/>
              </a:rPr>
              <a:t>rev</a:t>
            </a:r>
            <a:r>
              <a:rPr lang="en-AU" sz="3599" b="1" u="sng" dirty="0">
                <a:solidFill>
                  <a:srgbClr val="FFFF00"/>
                </a:solidFill>
                <a:latin typeface="Arial" panose="020B0604020202020204" pitchFamily="34" charset="0"/>
                <a:cs typeface="Arial" panose="020B0604020202020204" pitchFamily="34" charset="0"/>
              </a:rPr>
              <a:t>a</a:t>
            </a:r>
            <a:r>
              <a:rPr lang="en-AU" sz="3599" dirty="0">
                <a:latin typeface="Arial" panose="020B0604020202020204" pitchFamily="34" charset="0"/>
                <a:cs typeface="Arial" panose="020B0604020202020204" pitchFamily="34" charset="0"/>
              </a:rPr>
              <a:t>lence of undete</a:t>
            </a:r>
            <a:r>
              <a:rPr lang="en-AU" sz="3599" b="1" u="sng" dirty="0">
                <a:solidFill>
                  <a:srgbClr val="FFFF00"/>
                </a:solidFill>
                <a:latin typeface="Arial" panose="020B0604020202020204" pitchFamily="34" charset="0"/>
                <a:cs typeface="Arial" panose="020B0604020202020204" pitchFamily="34" charset="0"/>
              </a:rPr>
              <a:t>c</a:t>
            </a:r>
            <a:r>
              <a:rPr lang="en-AU" sz="3599" dirty="0">
                <a:latin typeface="Arial" panose="020B0604020202020204" pitchFamily="34" charset="0"/>
                <a:cs typeface="Arial" panose="020B0604020202020204" pitchFamily="34" charset="0"/>
              </a:rPr>
              <a:t>ted atr</a:t>
            </a:r>
            <a:r>
              <a:rPr lang="en-AU" sz="3599" b="1" u="sng" dirty="0">
                <a:solidFill>
                  <a:srgbClr val="FFFF00"/>
                </a:solidFill>
                <a:latin typeface="Arial" panose="020B0604020202020204" pitchFamily="34" charset="0"/>
                <a:cs typeface="Arial" panose="020B0604020202020204" pitchFamily="34" charset="0"/>
              </a:rPr>
              <a:t>i</a:t>
            </a:r>
            <a:r>
              <a:rPr lang="en-AU" sz="3599" dirty="0">
                <a:latin typeface="Arial" panose="020B0604020202020204" pitchFamily="34" charset="0"/>
                <a:cs typeface="Arial" panose="020B0604020202020204" pitchFamily="34" charset="0"/>
              </a:rPr>
              <a:t>al </a:t>
            </a:r>
            <a:r>
              <a:rPr lang="en-AU" sz="3599" b="1" u="sng" dirty="0">
                <a:solidFill>
                  <a:srgbClr val="FFFF00"/>
                </a:solidFill>
                <a:latin typeface="Arial" panose="020B0604020202020204" pitchFamily="34" charset="0"/>
                <a:cs typeface="Arial" panose="020B0604020202020204" pitchFamily="34" charset="0"/>
              </a:rPr>
              <a:t>f</a:t>
            </a:r>
            <a:r>
              <a:rPr lang="en-AU" sz="3599" dirty="0">
                <a:latin typeface="Arial" panose="020B0604020202020204" pitchFamily="34" charset="0"/>
                <a:cs typeface="Arial" panose="020B0604020202020204" pitchFamily="34" charset="0"/>
              </a:rPr>
              <a:t>ibrillation </a:t>
            </a:r>
          </a:p>
          <a:p>
            <a:pPr algn="ctr">
              <a:lnSpc>
                <a:spcPct val="150000"/>
              </a:lnSpc>
            </a:pPr>
            <a:r>
              <a:rPr lang="en-AU" sz="3599" dirty="0">
                <a:latin typeface="Arial" panose="020B0604020202020204" pitchFamily="34" charset="0"/>
                <a:cs typeface="Arial" panose="020B0604020202020204" pitchFamily="34" charset="0"/>
              </a:rPr>
              <a:t>and assoc</a:t>
            </a:r>
            <a:r>
              <a:rPr lang="en-AU" sz="3599" b="1" u="sng" dirty="0">
                <a:solidFill>
                  <a:srgbClr val="FFFF00"/>
                </a:solidFill>
                <a:latin typeface="Arial" panose="020B0604020202020204" pitchFamily="34" charset="0"/>
                <a:cs typeface="Arial" panose="020B0604020202020204" pitchFamily="34" charset="0"/>
              </a:rPr>
              <a:t>i</a:t>
            </a:r>
            <a:r>
              <a:rPr lang="en-AU" sz="3599" dirty="0">
                <a:latin typeface="Arial" panose="020B0604020202020204" pitchFamily="34" charset="0"/>
                <a:cs typeface="Arial" panose="020B0604020202020204" pitchFamily="34" charset="0"/>
              </a:rPr>
              <a:t>ation with </a:t>
            </a:r>
            <a:r>
              <a:rPr lang="en-AU" sz="3599" b="1" u="sng" dirty="0">
                <a:solidFill>
                  <a:srgbClr val="FFFF00"/>
                </a:solidFill>
                <a:latin typeface="Arial" panose="020B0604020202020204" pitchFamily="34" charset="0"/>
                <a:cs typeface="Arial" panose="020B0604020202020204" pitchFamily="34" charset="0"/>
              </a:rPr>
              <a:t>c</a:t>
            </a:r>
            <a:r>
              <a:rPr lang="en-AU" sz="3599" dirty="0">
                <a:latin typeface="Arial" panose="020B0604020202020204" pitchFamily="34" charset="0"/>
                <a:cs typeface="Arial" panose="020B0604020202020204" pitchFamily="34" charset="0"/>
              </a:rPr>
              <a:t>ardiovascular risk factors </a:t>
            </a:r>
          </a:p>
          <a:p>
            <a:pPr algn="ctr">
              <a:lnSpc>
                <a:spcPct val="150000"/>
              </a:lnSpc>
            </a:pPr>
            <a:r>
              <a:rPr lang="en-AU" sz="3599" dirty="0">
                <a:latin typeface="Arial" panose="020B0604020202020204" pitchFamily="34" charset="0"/>
                <a:cs typeface="Arial" panose="020B0604020202020204" pitchFamily="34" charset="0"/>
              </a:rPr>
              <a:t>in the community</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Tree>
    <p:extLst>
      <p:ext uri="{BB962C8B-B14F-4D97-AF65-F5344CB8AC3E}">
        <p14:creationId xmlns:p14="http://schemas.microsoft.com/office/powerpoint/2010/main" val="30027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11" name="Picture 10"/>
          <p:cNvPicPr>
            <a:picLocks noChangeAspect="1"/>
          </p:cNvPicPr>
          <p:nvPr/>
        </p:nvPicPr>
        <p:blipFill>
          <a:blip r:embed="rId3"/>
          <a:stretch>
            <a:fillRect/>
          </a:stretch>
        </p:blipFill>
        <p:spPr>
          <a:xfrm>
            <a:off x="991265" y="1039311"/>
            <a:ext cx="10247566" cy="838091"/>
          </a:xfrm>
          <a:prstGeom prst="rect">
            <a:avLst/>
          </a:prstGeom>
        </p:spPr>
      </p:pic>
      <p:sp>
        <p:nvSpPr>
          <p:cNvPr id="13" name="Rectangle 12"/>
          <p:cNvSpPr/>
          <p:nvPr/>
        </p:nvSpPr>
        <p:spPr>
          <a:xfrm>
            <a:off x="3391253" y="1181393"/>
            <a:ext cx="5201283" cy="600036"/>
          </a:xfrm>
          <a:prstGeom prst="rect">
            <a:avLst/>
          </a:prstGeom>
        </p:spPr>
        <p:txBody>
          <a:bodyPr wrap="square">
            <a:spAutoFit/>
          </a:bodyPr>
          <a:lstStyle/>
          <a:p>
            <a:pPr algn="ctr"/>
            <a:r>
              <a:rPr lang="en-AU" sz="3299" b="1" dirty="0">
                <a:solidFill>
                  <a:srgbClr val="FFFF00"/>
                </a:solidFill>
                <a:latin typeface="Arial" panose="020B0604020202020204" pitchFamily="34" charset="0"/>
                <a:cs typeface="Arial" panose="020B0604020202020204" pitchFamily="34" charset="0"/>
              </a:rPr>
              <a:t>What is atrial fibrillation?</a:t>
            </a:r>
            <a:endParaRPr lang="en-AU" sz="3299" dirty="0">
              <a:latin typeface="Arial" panose="020B0604020202020204" pitchFamily="34" charset="0"/>
              <a:cs typeface="Arial" panose="020B0604020202020204" pitchFamily="34" charset="0"/>
            </a:endParaRPr>
          </a:p>
        </p:txBody>
      </p:sp>
      <p:sp>
        <p:nvSpPr>
          <p:cNvPr id="5" name="Rectangle 4"/>
          <p:cNvSpPr/>
          <p:nvPr/>
        </p:nvSpPr>
        <p:spPr>
          <a:xfrm>
            <a:off x="991265" y="2019484"/>
            <a:ext cx="10247566" cy="364632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457200" indent="-457200" algn="just">
              <a:buFont typeface="Arial" panose="020B0604020202020204" pitchFamily="34" charset="0"/>
              <a:buChar char="•"/>
            </a:pPr>
            <a:r>
              <a:rPr lang="en-AU" sz="2699" dirty="0" smtClean="0">
                <a:solidFill>
                  <a:schemeClr val="tx1"/>
                </a:solidFill>
                <a:latin typeface="Arial" panose="020B0604020202020204" pitchFamily="34" charset="0"/>
                <a:cs typeface="Arial" panose="020B0604020202020204" pitchFamily="34" charset="0"/>
              </a:rPr>
              <a:t>Atrial fibrillation is </a:t>
            </a:r>
            <a:r>
              <a:rPr lang="en-AU" sz="2699" dirty="0">
                <a:solidFill>
                  <a:schemeClr val="tx1"/>
                </a:solidFill>
                <a:latin typeface="Arial" panose="020B0604020202020204" pitchFamily="34" charset="0"/>
                <a:cs typeface="Arial" panose="020B0604020202020204" pitchFamily="34" charset="0"/>
              </a:rPr>
              <a:t>a type of abnormal heart rhythm when the heart does not pump blood around your body as well as it should.</a:t>
            </a:r>
          </a:p>
          <a:p>
            <a:pPr marL="457200" indent="-457200" algn="just">
              <a:buFont typeface="Arial" panose="020B0604020202020204" pitchFamily="34" charset="0"/>
              <a:buChar char="•"/>
            </a:pPr>
            <a:endParaRPr lang="en-AU" sz="2699" dirty="0">
              <a:solidFill>
                <a:schemeClr val="tx1"/>
              </a:solidFill>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Atrial </a:t>
            </a:r>
            <a:r>
              <a:rPr lang="en-AU" sz="2699" dirty="0" smtClean="0">
                <a:solidFill>
                  <a:schemeClr val="tx1"/>
                </a:solidFill>
                <a:latin typeface="Arial" panose="020B0604020202020204" pitchFamily="34" charset="0"/>
                <a:cs typeface="Arial" panose="020B0604020202020204" pitchFamily="34" charset="0"/>
              </a:rPr>
              <a:t>fibrillation </a:t>
            </a:r>
            <a:r>
              <a:rPr lang="en-AU" sz="2699" dirty="0">
                <a:solidFill>
                  <a:schemeClr val="tx1"/>
                </a:solidFill>
                <a:latin typeface="Arial" panose="020B0604020202020204" pitchFamily="34" charset="0"/>
                <a:cs typeface="Arial" panose="020B0604020202020204" pitchFamily="34" charset="0"/>
              </a:rPr>
              <a:t>can cause blood clots that can block blood supply to your vital organs and lead to a stroke.</a:t>
            </a:r>
          </a:p>
          <a:p>
            <a:pPr marL="457200" indent="-457200" algn="just">
              <a:buFont typeface="Arial" panose="020B0604020202020204" pitchFamily="34" charset="0"/>
              <a:buChar char="•"/>
            </a:pPr>
            <a:endParaRPr lang="en-AU" sz="2699" dirty="0">
              <a:solidFill>
                <a:schemeClr val="tx1"/>
              </a:solidFill>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AU" sz="2699" dirty="0">
                <a:solidFill>
                  <a:schemeClr val="tx1"/>
                </a:solidFill>
                <a:latin typeface="Arial" panose="020B0604020202020204" pitchFamily="34" charset="0"/>
                <a:cs typeface="Arial" panose="020B0604020202020204" pitchFamily="34" charset="0"/>
              </a:rPr>
              <a:t>Many people </a:t>
            </a:r>
            <a:r>
              <a:rPr lang="en-AU" sz="2699" dirty="0" smtClean="0">
                <a:solidFill>
                  <a:schemeClr val="tx1"/>
                </a:solidFill>
                <a:latin typeface="Arial" panose="020B0604020202020204" pitchFamily="34" charset="0"/>
                <a:cs typeface="Arial" panose="020B0604020202020204" pitchFamily="34" charset="0"/>
              </a:rPr>
              <a:t>with atrial fibrillation have no symptoms. </a:t>
            </a:r>
            <a:endParaRPr lang="en-AU" sz="900" dirty="0">
              <a:solidFill>
                <a:schemeClr val="tx1"/>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Tree>
    <p:extLst>
      <p:ext uri="{BB962C8B-B14F-4D97-AF65-F5344CB8AC3E}">
        <p14:creationId xmlns:p14="http://schemas.microsoft.com/office/powerpoint/2010/main" val="715142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11" name="Picture 10"/>
          <p:cNvPicPr>
            <a:picLocks noChangeAspect="1"/>
          </p:cNvPicPr>
          <p:nvPr/>
        </p:nvPicPr>
        <p:blipFill>
          <a:blip r:embed="rId3"/>
          <a:stretch>
            <a:fillRect/>
          </a:stretch>
        </p:blipFill>
        <p:spPr>
          <a:xfrm>
            <a:off x="991265" y="1340852"/>
            <a:ext cx="10247566" cy="838091"/>
          </a:xfrm>
          <a:prstGeom prst="rect">
            <a:avLst/>
          </a:prstGeom>
        </p:spPr>
      </p:pic>
      <p:sp>
        <p:nvSpPr>
          <p:cNvPr id="13" name="Rectangle 12"/>
          <p:cNvSpPr/>
          <p:nvPr/>
        </p:nvSpPr>
        <p:spPr>
          <a:xfrm>
            <a:off x="3152671" y="1482934"/>
            <a:ext cx="5886658" cy="600036"/>
          </a:xfrm>
          <a:prstGeom prst="rect">
            <a:avLst/>
          </a:prstGeom>
        </p:spPr>
        <p:txBody>
          <a:bodyPr wrap="square">
            <a:spAutoFit/>
          </a:bodyPr>
          <a:lstStyle/>
          <a:p>
            <a:pPr algn="ctr"/>
            <a:r>
              <a:rPr lang="en-AU" sz="3299" b="1" dirty="0">
                <a:solidFill>
                  <a:srgbClr val="FFFF00"/>
                </a:solidFill>
                <a:latin typeface="Arial" panose="020B0604020202020204" pitchFamily="34" charset="0"/>
                <a:cs typeface="Arial" panose="020B0604020202020204" pitchFamily="34" charset="0"/>
              </a:rPr>
              <a:t>Updated guidelines on AF</a:t>
            </a:r>
            <a:endParaRPr lang="en-AU" sz="3299" dirty="0">
              <a:latin typeface="Arial" panose="020B0604020202020204" pitchFamily="34" charset="0"/>
              <a:cs typeface="Arial" panose="020B0604020202020204" pitchFamily="34" charset="0"/>
            </a:endParaRPr>
          </a:p>
        </p:txBody>
      </p:sp>
      <p:sp>
        <p:nvSpPr>
          <p:cNvPr id="5" name="Rectangle 4"/>
          <p:cNvSpPr/>
          <p:nvPr/>
        </p:nvSpPr>
        <p:spPr>
          <a:xfrm>
            <a:off x="992058" y="2178942"/>
            <a:ext cx="10247566" cy="365712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AU" sz="900" dirty="0">
                <a:latin typeface="Arial" panose="020B0604020202020204" pitchFamily="34" charset="0"/>
                <a:cs typeface="Arial" panose="020B0604020202020204" pitchFamily="34" charset="0"/>
              </a:rPr>
              <a:t> people aged 65 years or more.</a:t>
            </a:r>
          </a:p>
          <a:p>
            <a:pPr>
              <a:lnSpc>
                <a:spcPct val="107000"/>
              </a:lnSpc>
              <a:spcAft>
                <a:spcPts val="400"/>
              </a:spcAft>
            </a:pPr>
            <a:r>
              <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rPr>
              <a:t>Opportunistic point-of-care screening in the clinic or community should be conducted in people aged 65 years or more.</a:t>
            </a:r>
            <a:endParaRPr lang="en-AU" sz="2699" dirty="0">
              <a:latin typeface="Arial" panose="020B0604020202020204" pitchFamily="34" charset="0"/>
              <a:ea typeface="Calibri" panose="020F0502020204030204" pitchFamily="34" charset="0"/>
              <a:cs typeface="Arial" panose="020B0604020202020204" pitchFamily="34" charset="0"/>
            </a:endParaRPr>
          </a:p>
          <a:p>
            <a:endParaRPr lang="en-AU" sz="2999" b="1" dirty="0">
              <a:solidFill>
                <a:schemeClr val="tx1"/>
              </a:solidFill>
              <a:latin typeface="Arial" panose="020B0604020202020204" pitchFamily="34" charset="0"/>
              <a:cs typeface="Arial" panose="020B0604020202020204" pitchFamily="34" charset="0"/>
            </a:endParaRPr>
          </a:p>
          <a:p>
            <a:r>
              <a:rPr lang="en-AU" sz="2999" b="1" dirty="0">
                <a:solidFill>
                  <a:srgbClr val="147F7F"/>
                </a:solidFill>
                <a:latin typeface="Arial" panose="020B0604020202020204" pitchFamily="34" charset="0"/>
                <a:cs typeface="Arial" panose="020B0604020202020204" pitchFamily="34" charset="0"/>
              </a:rPr>
              <a:t>Early detection and management of atrial fibrillation is essential to prevent cardiovascular complications at a later stage</a:t>
            </a:r>
            <a:r>
              <a:rPr lang="en-AU" sz="2999" dirty="0">
                <a:solidFill>
                  <a:srgbClr val="147F7F"/>
                </a:solidFill>
                <a:latin typeface="Arial" panose="020B0604020202020204" pitchFamily="34" charset="0"/>
                <a:cs typeface="Arial" panose="020B0604020202020204" pitchFamily="34" charset="0"/>
              </a:rPr>
              <a:t>.  </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Tree>
    <p:extLst>
      <p:ext uri="{BB962C8B-B14F-4D97-AF65-F5344CB8AC3E}">
        <p14:creationId xmlns:p14="http://schemas.microsoft.com/office/powerpoint/2010/main" val="56219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11" name="Picture 10"/>
          <p:cNvPicPr>
            <a:picLocks noChangeAspect="1"/>
          </p:cNvPicPr>
          <p:nvPr/>
        </p:nvPicPr>
        <p:blipFill>
          <a:blip r:embed="rId3"/>
          <a:stretch>
            <a:fillRect/>
          </a:stretch>
        </p:blipFill>
        <p:spPr>
          <a:xfrm>
            <a:off x="991265" y="1014275"/>
            <a:ext cx="10247566" cy="838091"/>
          </a:xfrm>
          <a:prstGeom prst="rect">
            <a:avLst/>
          </a:prstGeom>
        </p:spPr>
      </p:pic>
      <p:sp>
        <p:nvSpPr>
          <p:cNvPr id="13" name="Rectangle 12"/>
          <p:cNvSpPr/>
          <p:nvPr/>
        </p:nvSpPr>
        <p:spPr>
          <a:xfrm>
            <a:off x="3391253" y="1147026"/>
            <a:ext cx="5201283" cy="600036"/>
          </a:xfrm>
          <a:prstGeom prst="rect">
            <a:avLst/>
          </a:prstGeom>
        </p:spPr>
        <p:txBody>
          <a:bodyPr wrap="square">
            <a:spAutoFit/>
          </a:bodyPr>
          <a:lstStyle/>
          <a:p>
            <a:pPr algn="ctr"/>
            <a:r>
              <a:rPr lang="en-AU" sz="3299" b="1" dirty="0">
                <a:solidFill>
                  <a:srgbClr val="FFFF00"/>
                </a:solidFill>
                <a:latin typeface="Arial" panose="020B0604020202020204" pitchFamily="34" charset="0"/>
                <a:cs typeface="Arial" panose="020B0604020202020204" pitchFamily="34" charset="0"/>
              </a:rPr>
              <a:t>The PACIFIC study</a:t>
            </a:r>
            <a:endParaRPr lang="en-AU" sz="3299" dirty="0">
              <a:latin typeface="Arial" panose="020B0604020202020204" pitchFamily="34" charset="0"/>
              <a:cs typeface="Arial" panose="020B0604020202020204" pitchFamily="34" charset="0"/>
            </a:endParaRPr>
          </a:p>
        </p:txBody>
      </p:sp>
      <p:sp>
        <p:nvSpPr>
          <p:cNvPr id="5" name="Rectangle 4"/>
          <p:cNvSpPr/>
          <p:nvPr/>
        </p:nvSpPr>
        <p:spPr>
          <a:xfrm>
            <a:off x="991265" y="2103400"/>
            <a:ext cx="10247566" cy="369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rPr>
              <a:t>This is a </a:t>
            </a:r>
            <a:r>
              <a:rPr lang="en-AU" sz="2999" b="1" u="sng" dirty="0">
                <a:solidFill>
                  <a:srgbClr val="000000"/>
                </a:solidFill>
                <a:latin typeface="Arial" panose="020B0604020202020204" pitchFamily="34" charset="0"/>
                <a:ea typeface="Times New Roman" panose="02020603050405020304" pitchFamily="18" charset="0"/>
                <a:cs typeface="Arial" panose="020B0604020202020204" pitchFamily="34" charset="0"/>
              </a:rPr>
              <a:t>non-interventional study</a:t>
            </a:r>
            <a:r>
              <a:rPr lang="en-AU" sz="2999"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rPr>
              <a:t>screening for atrial fibrillation in the community.</a:t>
            </a:r>
          </a:p>
          <a:p>
            <a:pPr lvl="0"/>
            <a:endPar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lvl="0"/>
            <a:r>
              <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rPr>
              <a:t>We have a target of 1000 participants.</a:t>
            </a:r>
          </a:p>
          <a:p>
            <a:pPr lvl="0"/>
            <a:endPar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lvl="0"/>
            <a:r>
              <a:rPr lang="en-AU" sz="2999" dirty="0">
                <a:solidFill>
                  <a:srgbClr val="000000"/>
                </a:solidFill>
                <a:latin typeface="Arial" panose="020B0604020202020204" pitchFamily="34" charset="0"/>
                <a:ea typeface="Times New Roman" panose="02020603050405020304" pitchFamily="18" charset="0"/>
                <a:cs typeface="Arial" panose="020B0604020202020204" pitchFamily="34" charset="0"/>
              </a:rPr>
              <a:t>The </a:t>
            </a:r>
            <a:r>
              <a:rPr lang="en-AU" sz="3299" b="1" dirty="0">
                <a:solidFill>
                  <a:srgbClr val="639541"/>
                </a:solidFill>
                <a:latin typeface="Arial" panose="020B0604020202020204" pitchFamily="34" charset="0"/>
                <a:cs typeface="Arial" panose="020B0604020202020204" pitchFamily="34" charset="0"/>
              </a:rPr>
              <a:t>PACIFIC</a:t>
            </a:r>
            <a:r>
              <a:rPr lang="en-AU" sz="2999" dirty="0">
                <a:solidFill>
                  <a:srgbClr val="000000"/>
                </a:solidFill>
                <a:latin typeface="Arial" panose="020B0604020202020204" pitchFamily="34" charset="0"/>
                <a:cs typeface="Arial" panose="020B0604020202020204" pitchFamily="34" charset="0"/>
              </a:rPr>
              <a:t> study is conducted in The Healthy Living Clinic, in Curtin University (Level 2, Building 400).</a:t>
            </a:r>
            <a:endParaRPr lang="en-AU" sz="2999" dirty="0">
              <a:solidFill>
                <a:srgbClr val="147F7F"/>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Tree>
    <p:extLst>
      <p:ext uri="{BB962C8B-B14F-4D97-AF65-F5344CB8AC3E}">
        <p14:creationId xmlns:p14="http://schemas.microsoft.com/office/powerpoint/2010/main" val="81430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11" name="Picture 10"/>
          <p:cNvPicPr>
            <a:picLocks noChangeAspect="1"/>
          </p:cNvPicPr>
          <p:nvPr/>
        </p:nvPicPr>
        <p:blipFill>
          <a:blip r:embed="rId3"/>
          <a:stretch>
            <a:fillRect/>
          </a:stretch>
        </p:blipFill>
        <p:spPr>
          <a:xfrm>
            <a:off x="991265" y="1116916"/>
            <a:ext cx="10247566" cy="838091"/>
          </a:xfrm>
          <a:prstGeom prst="rect">
            <a:avLst/>
          </a:prstGeom>
        </p:spPr>
      </p:pic>
      <p:sp>
        <p:nvSpPr>
          <p:cNvPr id="13" name="Rectangle 12"/>
          <p:cNvSpPr/>
          <p:nvPr/>
        </p:nvSpPr>
        <p:spPr>
          <a:xfrm>
            <a:off x="3381923" y="1182018"/>
            <a:ext cx="5201283" cy="646331"/>
          </a:xfrm>
          <a:prstGeom prst="rect">
            <a:avLst/>
          </a:prstGeom>
        </p:spPr>
        <p:txBody>
          <a:bodyPr wrap="square">
            <a:spAutoFit/>
          </a:bodyPr>
          <a:lstStyle/>
          <a:p>
            <a:pPr algn="ctr"/>
            <a:r>
              <a:rPr lang="en-AU" sz="3600" b="1" dirty="0">
                <a:solidFill>
                  <a:srgbClr val="FFFF00"/>
                </a:solidFill>
                <a:latin typeface="Arial" panose="020B0604020202020204" pitchFamily="34" charset="0"/>
                <a:cs typeface="Arial" panose="020B0604020202020204" pitchFamily="34" charset="0"/>
              </a:rPr>
              <a:t>Who do we need?</a:t>
            </a:r>
            <a:endParaRPr lang="en-AU" sz="3600" dirty="0">
              <a:latin typeface="Arial" panose="020B0604020202020204" pitchFamily="34" charset="0"/>
              <a:cs typeface="Arial" panose="020B0604020202020204" pitchFamily="34" charset="0"/>
            </a:endParaRPr>
          </a:p>
        </p:txBody>
      </p:sp>
      <p:sp>
        <p:nvSpPr>
          <p:cNvPr id="5" name="Rectangle 4"/>
          <p:cNvSpPr/>
          <p:nvPr/>
        </p:nvSpPr>
        <p:spPr>
          <a:xfrm>
            <a:off x="992058" y="2056752"/>
            <a:ext cx="10247566" cy="369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endParaRPr lang="en-AU" sz="2999" dirty="0">
              <a:solidFill>
                <a:srgbClr val="147F7F"/>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
        <p:nvSpPr>
          <p:cNvPr id="7" name="Rectangle 6"/>
          <p:cNvSpPr/>
          <p:nvPr/>
        </p:nvSpPr>
        <p:spPr>
          <a:xfrm>
            <a:off x="991264" y="2288281"/>
            <a:ext cx="9281739" cy="32321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85800" lvl="0" indent="-685800">
              <a:lnSpc>
                <a:spcPct val="150000"/>
              </a:lnSpc>
              <a:buFont typeface="Arial" panose="020B0604020202020204" pitchFamily="34" charset="0"/>
              <a:buChar char="•"/>
            </a:pPr>
            <a:r>
              <a:rPr lang="en-AU" sz="3300" dirty="0">
                <a:solidFill>
                  <a:srgbClr val="000000"/>
                </a:solidFill>
                <a:latin typeface="Arial" panose="020B0604020202020204" pitchFamily="34" charset="0"/>
                <a:ea typeface="Times New Roman" panose="02020603050405020304" pitchFamily="18" charset="0"/>
                <a:cs typeface="Arial" panose="020B0604020202020204" pitchFamily="34" charset="0"/>
              </a:rPr>
              <a:t>Anyone above 55 years of age.</a:t>
            </a:r>
          </a:p>
          <a:p>
            <a:pPr marL="685800" lvl="0" indent="-685800">
              <a:lnSpc>
                <a:spcPct val="150000"/>
              </a:lnSpc>
              <a:buFont typeface="Arial" panose="020B0604020202020204" pitchFamily="34" charset="0"/>
              <a:buChar char="•"/>
            </a:pPr>
            <a:r>
              <a:rPr lang="en-AU" sz="3300" dirty="0">
                <a:solidFill>
                  <a:srgbClr val="000000"/>
                </a:solidFill>
                <a:latin typeface="Arial" panose="020B0604020202020204" pitchFamily="34" charset="0"/>
                <a:cs typeface="Arial" panose="020B0604020202020204" pitchFamily="34" charset="0"/>
              </a:rPr>
              <a:t>Able to read and understand English.</a:t>
            </a:r>
          </a:p>
          <a:p>
            <a:pPr marL="685800" lvl="0" indent="-685800">
              <a:lnSpc>
                <a:spcPct val="150000"/>
              </a:lnSpc>
              <a:buFont typeface="Arial" panose="020B0604020202020204" pitchFamily="34" charset="0"/>
              <a:buChar char="•"/>
            </a:pPr>
            <a:r>
              <a:rPr lang="en-AU" sz="3300" dirty="0">
                <a:solidFill>
                  <a:srgbClr val="000000"/>
                </a:solidFill>
                <a:latin typeface="Arial" panose="020B0604020202020204" pitchFamily="34" charset="0"/>
                <a:cs typeface="Arial" panose="020B0604020202020204" pitchFamily="34" charset="0"/>
              </a:rPr>
              <a:t>Able to come to Curtin </a:t>
            </a:r>
            <a:r>
              <a:rPr lang="en-AU" sz="3300" dirty="0" smtClean="0">
                <a:solidFill>
                  <a:srgbClr val="000000"/>
                </a:solidFill>
                <a:latin typeface="Arial" panose="020B0604020202020204" pitchFamily="34" charset="0"/>
                <a:cs typeface="Arial" panose="020B0604020202020204" pitchFamily="34" charset="0"/>
              </a:rPr>
              <a:t>University </a:t>
            </a:r>
            <a:r>
              <a:rPr lang="en-AU" sz="3300" dirty="0">
                <a:solidFill>
                  <a:srgbClr val="000000"/>
                </a:solidFill>
                <a:latin typeface="Arial" panose="020B0604020202020204" pitchFamily="34" charset="0"/>
                <a:cs typeface="Arial" panose="020B0604020202020204" pitchFamily="34" charset="0"/>
              </a:rPr>
              <a:t>for </a:t>
            </a:r>
            <a:r>
              <a:rPr lang="en-AU" sz="3300" u="sng" dirty="0">
                <a:solidFill>
                  <a:srgbClr val="000000"/>
                </a:solidFill>
                <a:latin typeface="Arial" panose="020B0604020202020204" pitchFamily="34" charset="0"/>
                <a:cs typeface="Arial" panose="020B0604020202020204" pitchFamily="34" charset="0"/>
              </a:rPr>
              <a:t>2 visits</a:t>
            </a:r>
            <a:r>
              <a:rPr lang="en-AU" sz="3300" dirty="0">
                <a:solidFill>
                  <a:srgbClr val="000000"/>
                </a:solidFill>
                <a:latin typeface="Arial" panose="020B0604020202020204" pitchFamily="34" charset="0"/>
                <a:cs typeface="Arial" panose="020B0604020202020204" pitchFamily="34" charset="0"/>
              </a:rPr>
              <a:t>.</a:t>
            </a:r>
          </a:p>
          <a:p>
            <a:pPr lvl="0"/>
            <a:endParaRPr lang="en-AU" sz="2699"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4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pic>
        <p:nvPicPr>
          <p:cNvPr id="11" name="Picture 10"/>
          <p:cNvPicPr>
            <a:picLocks noChangeAspect="1"/>
          </p:cNvPicPr>
          <p:nvPr/>
        </p:nvPicPr>
        <p:blipFill>
          <a:blip r:embed="rId3"/>
          <a:stretch>
            <a:fillRect/>
          </a:stretch>
        </p:blipFill>
        <p:spPr>
          <a:xfrm>
            <a:off x="991265" y="762348"/>
            <a:ext cx="10247566" cy="838091"/>
          </a:xfrm>
          <a:prstGeom prst="rect">
            <a:avLst/>
          </a:prstGeom>
        </p:spPr>
      </p:pic>
      <p:sp>
        <p:nvSpPr>
          <p:cNvPr id="13" name="Rectangle 12"/>
          <p:cNvSpPr/>
          <p:nvPr/>
        </p:nvSpPr>
        <p:spPr>
          <a:xfrm>
            <a:off x="3381923" y="858227"/>
            <a:ext cx="5201283" cy="646331"/>
          </a:xfrm>
          <a:prstGeom prst="rect">
            <a:avLst/>
          </a:prstGeom>
        </p:spPr>
        <p:txBody>
          <a:bodyPr wrap="square">
            <a:spAutoFit/>
          </a:bodyPr>
          <a:lstStyle/>
          <a:p>
            <a:pPr algn="ctr"/>
            <a:r>
              <a:rPr lang="en-AU" sz="3600" b="1" dirty="0">
                <a:solidFill>
                  <a:srgbClr val="FFFF00"/>
                </a:solidFill>
                <a:latin typeface="Arial" panose="020B0604020202020204" pitchFamily="34" charset="0"/>
                <a:cs typeface="Arial" panose="020B0604020202020204" pitchFamily="34" charset="0"/>
              </a:rPr>
              <a:t>What do we offer?</a:t>
            </a:r>
            <a:endParaRPr lang="en-AU" sz="3600" dirty="0">
              <a:latin typeface="Arial" panose="020B0604020202020204" pitchFamily="34" charset="0"/>
              <a:cs typeface="Arial" panose="020B0604020202020204" pitchFamily="34" charset="0"/>
            </a:endParaRPr>
          </a:p>
        </p:txBody>
      </p:sp>
      <p:sp>
        <p:nvSpPr>
          <p:cNvPr id="5" name="Rectangle 4"/>
          <p:cNvSpPr/>
          <p:nvPr/>
        </p:nvSpPr>
        <p:spPr>
          <a:xfrm>
            <a:off x="992058" y="1702184"/>
            <a:ext cx="10247566" cy="369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endParaRPr lang="en-AU" sz="2999" dirty="0">
              <a:solidFill>
                <a:srgbClr val="147F7F"/>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
        <p:nvSpPr>
          <p:cNvPr id="7" name="Rectangle 6"/>
          <p:cNvSpPr/>
          <p:nvPr/>
        </p:nvSpPr>
        <p:spPr>
          <a:xfrm>
            <a:off x="991265" y="1775834"/>
            <a:ext cx="6687829" cy="458394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lnSpc>
                <a:spcPct val="150000"/>
              </a:lnSpc>
            </a:pPr>
            <a:r>
              <a:rPr lang="en-AU" sz="3599" b="1" u="sng" dirty="0">
                <a:solidFill>
                  <a:schemeClr val="tx1"/>
                </a:solidFill>
                <a:latin typeface="Arial" panose="020B0604020202020204" pitchFamily="34" charset="0"/>
                <a:cs typeface="Arial" panose="020B0604020202020204" pitchFamily="34" charset="0"/>
              </a:rPr>
              <a:t>1</a:t>
            </a:r>
            <a:r>
              <a:rPr lang="en-AU" sz="3599" b="1" u="sng" baseline="30000" dirty="0">
                <a:solidFill>
                  <a:schemeClr val="tx1"/>
                </a:solidFill>
                <a:latin typeface="Arial" panose="020B0604020202020204" pitchFamily="34" charset="0"/>
                <a:cs typeface="Arial" panose="020B0604020202020204" pitchFamily="34" charset="0"/>
              </a:rPr>
              <a:t>st</a:t>
            </a:r>
            <a:r>
              <a:rPr lang="en-AU" sz="3599" b="1" u="sng" dirty="0">
                <a:solidFill>
                  <a:schemeClr val="tx1"/>
                </a:solidFill>
                <a:latin typeface="Arial" panose="020B0604020202020204" pitchFamily="34" charset="0"/>
                <a:cs typeface="Arial" panose="020B0604020202020204" pitchFamily="34" charset="0"/>
              </a:rPr>
              <a:t> visit (after consenting):</a:t>
            </a:r>
          </a:p>
          <a:p>
            <a:pPr lvl="0" algn="ctr">
              <a:lnSpc>
                <a:spcPct val="150000"/>
              </a:lnSpc>
            </a:pPr>
            <a:endParaRPr lang="en-AU" sz="900" dirty="0">
              <a:solidFill>
                <a:schemeClr val="tx1"/>
              </a:solidFill>
              <a:latin typeface="Arial" panose="020B0604020202020204" pitchFamily="34" charset="0"/>
              <a:cs typeface="Arial" panose="020B0604020202020204" pitchFamily="34" charset="0"/>
            </a:endParaRPr>
          </a:p>
          <a:p>
            <a:pPr marL="371401" indent="-371401">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Health, lifestyle, medical history and cognitive function questionnaires.</a:t>
            </a:r>
          </a:p>
          <a:p>
            <a:pPr marL="371401" indent="-371401">
              <a:lnSpc>
                <a:spcPct val="150000"/>
              </a:lnSpc>
              <a:buFont typeface="Arial" panose="020B0604020202020204" pitchFamily="34" charset="0"/>
              <a:buChar char="•"/>
            </a:pPr>
            <a:r>
              <a:rPr lang="en-AU" sz="2400" dirty="0">
                <a:solidFill>
                  <a:schemeClr val="tx1"/>
                </a:solidFill>
                <a:latin typeface="Arial" panose="020B0604020202020204" pitchFamily="34" charset="0"/>
                <a:cs typeface="Arial" panose="020B0604020202020204" pitchFamily="34" charset="0"/>
              </a:rPr>
              <a:t>Blood pressure readings will be recorded.</a:t>
            </a:r>
          </a:p>
          <a:p>
            <a:pPr marL="371401" indent="-371401">
              <a:lnSpc>
                <a:spcPct val="150000"/>
              </a:lnSpc>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A standard 12 lead ECG.</a:t>
            </a:r>
          </a:p>
          <a:p>
            <a:pPr marL="371401" indent="-371401">
              <a:spcBef>
                <a:spcPts val="600"/>
              </a:spcBef>
              <a:buFont typeface="Arial" panose="020B0604020202020204" pitchFamily="34" charset="0"/>
              <a:buChar char="•"/>
            </a:pPr>
            <a:r>
              <a:rPr lang="en-US" sz="2400" dirty="0">
                <a:solidFill>
                  <a:schemeClr val="tx1"/>
                </a:solidFill>
                <a:latin typeface="Arial" panose="020B0604020202020204" pitchFamily="34" charset="0"/>
                <a:cs typeface="Arial" panose="020B0604020202020204" pitchFamily="34" charset="0"/>
              </a:rPr>
              <a:t>Participant will go home with a loan </a:t>
            </a:r>
            <a:r>
              <a:rPr lang="en-US" sz="2400" dirty="0" err="1">
                <a:solidFill>
                  <a:schemeClr val="tx1"/>
                </a:solidFill>
                <a:latin typeface="Arial" panose="020B0604020202020204" pitchFamily="34" charset="0"/>
                <a:cs typeface="Arial" panose="020B0604020202020204" pitchFamily="34" charset="0"/>
              </a:rPr>
              <a:t>iECG</a:t>
            </a:r>
            <a:r>
              <a:rPr lang="en-US" sz="2400" dirty="0">
                <a:solidFill>
                  <a:schemeClr val="tx1"/>
                </a:solidFill>
                <a:latin typeface="Arial" panose="020B0604020202020204" pitchFamily="34" charset="0"/>
                <a:cs typeface="Arial" panose="020B0604020202020204" pitchFamily="34" charset="0"/>
              </a:rPr>
              <a:t> device to record their ECG twice daily (30 seconds each time) for two weeks.*</a:t>
            </a:r>
          </a:p>
          <a:p>
            <a:pPr marL="371401" indent="-371401">
              <a:spcBef>
                <a:spcPts val="600"/>
              </a:spcBef>
              <a:buFont typeface="Arial" panose="020B0604020202020204" pitchFamily="34" charset="0"/>
              <a:buChar char="•"/>
            </a:pPr>
            <a:endParaRPr lang="en-US" dirty="0">
              <a:solidFill>
                <a:schemeClr val="tx1"/>
              </a:solidFill>
              <a:latin typeface="Arial" panose="020B0604020202020204" pitchFamily="34" charset="0"/>
              <a:cs typeface="Arial" panose="020B0604020202020204" pitchFamily="34" charset="0"/>
            </a:endParaRPr>
          </a:p>
          <a:p>
            <a:pPr>
              <a:spcBef>
                <a:spcPts val="600"/>
              </a:spcBef>
            </a:pPr>
            <a:r>
              <a:rPr lang="en-US" dirty="0">
                <a:solidFill>
                  <a:schemeClr val="tx1"/>
                </a:solidFill>
                <a:latin typeface="Arial" panose="020B0604020202020204" pitchFamily="34" charset="0"/>
                <a:cs typeface="Arial" panose="020B0604020202020204" pitchFamily="34" charset="0"/>
              </a:rPr>
              <a:t>* Depends on </a:t>
            </a:r>
            <a:r>
              <a:rPr lang="en-US" dirty="0" smtClean="0">
                <a:solidFill>
                  <a:schemeClr val="tx1"/>
                </a:solidFill>
                <a:latin typeface="Arial" panose="020B0604020202020204" pitchFamily="34" charset="0"/>
                <a:cs typeface="Arial" panose="020B0604020202020204" pitchFamily="34" charset="0"/>
              </a:rPr>
              <a:t>devices </a:t>
            </a:r>
            <a:r>
              <a:rPr lang="en-US" dirty="0">
                <a:solidFill>
                  <a:schemeClr val="tx1"/>
                </a:solidFill>
                <a:latin typeface="Arial" panose="020B0604020202020204" pitchFamily="34" charset="0"/>
                <a:cs typeface="Arial" panose="020B0604020202020204" pitchFamily="34" charset="0"/>
              </a:rPr>
              <a:t>compatibility</a:t>
            </a:r>
            <a:endParaRPr lang="en-AU"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5"/>
          <a:stretch>
            <a:fillRect/>
          </a:stretch>
        </p:blipFill>
        <p:spPr>
          <a:xfrm>
            <a:off x="7413579" y="2642021"/>
            <a:ext cx="3825252" cy="3336156"/>
          </a:xfrm>
          <a:prstGeom prst="rect">
            <a:avLst/>
          </a:prstGeom>
        </p:spPr>
      </p:pic>
    </p:spTree>
    <p:extLst>
      <p:ext uri="{BB962C8B-B14F-4D97-AF65-F5344CB8AC3E}">
        <p14:creationId xmlns:p14="http://schemas.microsoft.com/office/powerpoint/2010/main" val="277351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78806" y="2534361"/>
            <a:ext cx="8093389" cy="2586522"/>
          </a:xfrm>
        </p:spPr>
        <p:txBody>
          <a:bodyPr/>
          <a:lstStyle/>
          <a:p>
            <a:pPr>
              <a:spcAft>
                <a:spcPts val="600"/>
              </a:spcAft>
            </a:pPr>
            <a:r>
              <a:rPr lang="en-AU" altLang="en-US" sz="6600" dirty="0" smtClean="0"/>
              <a:t>STAREE  </a:t>
            </a:r>
          </a:p>
          <a:p>
            <a:r>
              <a:rPr lang="en-AU" altLang="en-US" sz="5000" u="sng" dirty="0" smtClean="0"/>
              <a:t>Sta</a:t>
            </a:r>
            <a:r>
              <a:rPr lang="en-AU" altLang="en-US" sz="5000" dirty="0" smtClean="0"/>
              <a:t>tins </a:t>
            </a:r>
            <a:r>
              <a:rPr lang="en-AU" altLang="en-US" sz="5000" dirty="0"/>
              <a:t>in </a:t>
            </a:r>
            <a:r>
              <a:rPr lang="en-AU" altLang="en-US" sz="5000" u="sng" dirty="0"/>
              <a:t>R</a:t>
            </a:r>
            <a:r>
              <a:rPr lang="en-AU" altLang="en-US" sz="5000" dirty="0"/>
              <a:t>educing </a:t>
            </a:r>
            <a:r>
              <a:rPr lang="en-AU" altLang="en-US" sz="5000" u="sng" dirty="0"/>
              <a:t>E</a:t>
            </a:r>
            <a:r>
              <a:rPr lang="en-AU" altLang="en-US" sz="5000" dirty="0"/>
              <a:t>vents in the </a:t>
            </a:r>
            <a:r>
              <a:rPr lang="en-AU" altLang="en-US" sz="5000" u="sng" dirty="0"/>
              <a:t>E</a:t>
            </a:r>
            <a:r>
              <a:rPr lang="en-AU" altLang="en-US" sz="5000" dirty="0"/>
              <a:t>lderly </a:t>
            </a:r>
            <a:endParaRPr lang="en-AU" sz="5000" dirty="0"/>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5029200" y="0"/>
            <a:ext cx="3293706" cy="1986656"/>
          </a:xfrm>
          <a:prstGeom prst="rect">
            <a:avLst/>
          </a:prstGeom>
          <a:noFill/>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806" y="1332085"/>
            <a:ext cx="2795977" cy="467946"/>
          </a:xfrm>
          <a:prstGeom prst="rect">
            <a:avLst/>
          </a:prstGeom>
        </p:spPr>
      </p:pic>
    </p:spTree>
    <p:extLst>
      <p:ext uri="{BB962C8B-B14F-4D97-AF65-F5344CB8AC3E}">
        <p14:creationId xmlns:p14="http://schemas.microsoft.com/office/powerpoint/2010/main" val="39144053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sp>
        <p:nvSpPr>
          <p:cNvPr id="5" name="Rectangle 4"/>
          <p:cNvSpPr/>
          <p:nvPr/>
        </p:nvSpPr>
        <p:spPr>
          <a:xfrm>
            <a:off x="992058" y="1786163"/>
            <a:ext cx="10247566" cy="369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endParaRPr lang="en-AU" sz="2999" dirty="0">
              <a:solidFill>
                <a:srgbClr val="147F7F"/>
              </a:solidFill>
            </a:endParaRP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
        <p:nvSpPr>
          <p:cNvPr id="7" name="Rectangle 6"/>
          <p:cNvSpPr/>
          <p:nvPr/>
        </p:nvSpPr>
        <p:spPr>
          <a:xfrm>
            <a:off x="2063401" y="1786163"/>
            <a:ext cx="8643438" cy="473632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sz="3599" b="1" u="sng" dirty="0">
                <a:solidFill>
                  <a:schemeClr val="tx1"/>
                </a:solidFill>
                <a:latin typeface="Arial" panose="020B0604020202020204" pitchFamily="34" charset="0"/>
                <a:ea typeface="Times New Roman" panose="02020603050405020304" pitchFamily="18" charset="0"/>
                <a:cs typeface="Arial" panose="020B0604020202020204" pitchFamily="34" charset="0"/>
              </a:rPr>
              <a:t>2</a:t>
            </a:r>
            <a:r>
              <a:rPr lang="en-AU" sz="3599" b="1" u="sng" baseline="30000" dirty="0">
                <a:solidFill>
                  <a:schemeClr val="tx1"/>
                </a:solidFill>
                <a:latin typeface="Arial" panose="020B0604020202020204" pitchFamily="34" charset="0"/>
                <a:ea typeface="Times New Roman" panose="02020603050405020304" pitchFamily="18" charset="0"/>
                <a:cs typeface="Arial" panose="020B0604020202020204" pitchFamily="34" charset="0"/>
              </a:rPr>
              <a:t>nd</a:t>
            </a:r>
            <a:r>
              <a:rPr lang="en-AU" sz="3599" b="1" u="sng" dirty="0">
                <a:solidFill>
                  <a:schemeClr val="tx1"/>
                </a:solidFill>
                <a:latin typeface="Arial" panose="020B0604020202020204" pitchFamily="34" charset="0"/>
                <a:ea typeface="Times New Roman" panose="02020603050405020304" pitchFamily="18" charset="0"/>
                <a:cs typeface="Arial" panose="020B0604020202020204" pitchFamily="34" charset="0"/>
              </a:rPr>
              <a:t> visit (2 weeks later)</a:t>
            </a:r>
          </a:p>
          <a:p>
            <a:pPr marL="342831" indent="-342831">
              <a:lnSpc>
                <a:spcPct val="150000"/>
              </a:lnSpc>
              <a:buFont typeface="Arial" panose="020B0604020202020204" pitchFamily="34" charset="0"/>
              <a:buChar char="•"/>
            </a:pPr>
            <a:r>
              <a:rPr lang="en-US" sz="2699" dirty="0" err="1">
                <a:solidFill>
                  <a:schemeClr val="tx1"/>
                </a:solidFill>
                <a:latin typeface="Arial" panose="020B0604020202020204" pitchFamily="34" charset="0"/>
                <a:cs typeface="Arial" panose="020B0604020202020204" pitchFamily="34" charset="0"/>
              </a:rPr>
              <a:t>iECG</a:t>
            </a:r>
            <a:r>
              <a:rPr lang="en-US" sz="2699" dirty="0">
                <a:solidFill>
                  <a:schemeClr val="tx1"/>
                </a:solidFill>
                <a:latin typeface="Arial" panose="020B0604020202020204" pitchFamily="34" charset="0"/>
                <a:cs typeface="Arial" panose="020B0604020202020204" pitchFamily="34" charset="0"/>
              </a:rPr>
              <a:t> device will be returned at this visit.</a:t>
            </a:r>
            <a:endParaRPr lang="en-AU" sz="2699" dirty="0">
              <a:solidFill>
                <a:schemeClr val="tx1"/>
              </a:solidFill>
              <a:latin typeface="Arial" panose="020B0604020202020204" pitchFamily="34" charset="0"/>
              <a:cs typeface="Arial" panose="020B0604020202020204" pitchFamily="34" charset="0"/>
            </a:endParaRPr>
          </a:p>
          <a:p>
            <a:pPr marL="342831" indent="-342831">
              <a:lnSpc>
                <a:spcPct val="150000"/>
              </a:lnSpc>
              <a:buFont typeface="Arial" panose="020B0604020202020204" pitchFamily="34" charset="0"/>
              <a:buChar char="•"/>
            </a:pPr>
            <a:r>
              <a:rPr lang="en-US" sz="2699" dirty="0">
                <a:solidFill>
                  <a:schemeClr val="tx1"/>
                </a:solidFill>
                <a:latin typeface="Arial" panose="020B0604020202020204" pitchFamily="34" charset="0"/>
                <a:cs typeface="Arial" panose="020B0604020202020204" pitchFamily="34" charset="0"/>
              </a:rPr>
              <a:t>Blood and urine samples </a:t>
            </a:r>
            <a:r>
              <a:rPr lang="en-AU" sz="2699" dirty="0">
                <a:solidFill>
                  <a:schemeClr val="tx1"/>
                </a:solidFill>
                <a:latin typeface="Arial" panose="020B0604020202020204" pitchFamily="34" charset="0"/>
                <a:cs typeface="Arial" panose="020B0604020202020204" pitchFamily="34" charset="0"/>
              </a:rPr>
              <a:t>will be collected</a:t>
            </a:r>
          </a:p>
          <a:p>
            <a:pPr marL="952340" lvl="1" indent="-342831">
              <a:lnSpc>
                <a:spcPct val="150000"/>
              </a:lnSpc>
              <a:buFont typeface="Wingdings" panose="05000000000000000000" pitchFamily="2" charset="2"/>
              <a:buChar char="Ø"/>
            </a:pPr>
            <a:r>
              <a:rPr lang="en-AU" sz="2699" dirty="0">
                <a:solidFill>
                  <a:schemeClr val="tx1"/>
                </a:solidFill>
                <a:latin typeface="Arial" panose="020B0604020202020204" pitchFamily="34" charset="0"/>
                <a:cs typeface="Arial" panose="020B0604020202020204" pitchFamily="34" charset="0"/>
              </a:rPr>
              <a:t>on-the-spot results for Cholesterol, HbA1c </a:t>
            </a:r>
            <a:r>
              <a:rPr lang="en-AU" sz="2699" dirty="0" err="1">
                <a:solidFill>
                  <a:schemeClr val="tx1"/>
                </a:solidFill>
                <a:latin typeface="Arial" panose="020B0604020202020204" pitchFamily="34" charset="0"/>
                <a:cs typeface="Arial" panose="020B0604020202020204" pitchFamily="34" charset="0"/>
              </a:rPr>
              <a:t>etc</a:t>
            </a:r>
            <a:endParaRPr lang="en-AU" sz="2699" dirty="0">
              <a:solidFill>
                <a:schemeClr val="tx1"/>
              </a:solidFill>
              <a:latin typeface="Arial" panose="020B0604020202020204" pitchFamily="34" charset="0"/>
              <a:cs typeface="Arial" panose="020B0604020202020204" pitchFamily="34" charset="0"/>
            </a:endParaRPr>
          </a:p>
          <a:p>
            <a:pPr marL="952340" lvl="1" indent="-342831">
              <a:lnSpc>
                <a:spcPct val="150000"/>
              </a:lnSpc>
              <a:buFont typeface="Wingdings" panose="05000000000000000000" pitchFamily="2" charset="2"/>
              <a:buChar char="Ø"/>
            </a:pPr>
            <a:r>
              <a:rPr lang="en-AU" sz="2699" dirty="0">
                <a:solidFill>
                  <a:schemeClr val="tx1"/>
                </a:solidFill>
                <a:latin typeface="Arial" panose="020B0604020202020204" pitchFamily="34" charset="0"/>
                <a:cs typeface="Arial" panose="020B0604020202020204" pitchFamily="34" charset="0"/>
              </a:rPr>
              <a:t>for biomarker analysis</a:t>
            </a:r>
          </a:p>
          <a:p>
            <a:pPr marL="342831" indent="-342831">
              <a:lnSpc>
                <a:spcPct val="150000"/>
              </a:lnSpc>
              <a:buFont typeface="Arial" panose="020B0604020202020204" pitchFamily="34" charset="0"/>
              <a:buChar char="•"/>
            </a:pPr>
            <a:r>
              <a:rPr lang="en-US" sz="2699" dirty="0">
                <a:solidFill>
                  <a:schemeClr val="tx1"/>
                </a:solidFill>
                <a:latin typeface="Arial" panose="020B0604020202020204" pitchFamily="34" charset="0"/>
                <a:cs typeface="Arial" panose="020B0604020202020204" pitchFamily="34" charset="0"/>
              </a:rPr>
              <a:t>Cardiac and vascular assessments</a:t>
            </a:r>
          </a:p>
          <a:p>
            <a:pPr marL="342831" indent="-342831">
              <a:lnSpc>
                <a:spcPct val="150000"/>
              </a:lnSpc>
              <a:buFont typeface="Arial" panose="020B0604020202020204" pitchFamily="34" charset="0"/>
              <a:buChar char="•"/>
            </a:pPr>
            <a:r>
              <a:rPr lang="en-US" sz="2699" dirty="0">
                <a:solidFill>
                  <a:schemeClr val="tx1"/>
                </a:solidFill>
                <a:latin typeface="Arial" panose="020B0604020202020204" pitchFamily="34" charset="0"/>
                <a:cs typeface="Arial" panose="020B0604020202020204" pitchFamily="34" charset="0"/>
              </a:rPr>
              <a:t>Ultrasound of arteries in the neck and arm</a:t>
            </a:r>
            <a:endParaRPr lang="en-AU" sz="2699" dirty="0">
              <a:solidFill>
                <a:schemeClr val="tx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stretch>
            <a:fillRect/>
          </a:stretch>
        </p:blipFill>
        <p:spPr>
          <a:xfrm>
            <a:off x="991265" y="846327"/>
            <a:ext cx="10247566" cy="838091"/>
          </a:xfrm>
          <a:prstGeom prst="rect">
            <a:avLst/>
          </a:prstGeom>
        </p:spPr>
      </p:pic>
      <p:sp>
        <p:nvSpPr>
          <p:cNvPr id="8" name="Rectangle 7"/>
          <p:cNvSpPr/>
          <p:nvPr/>
        </p:nvSpPr>
        <p:spPr>
          <a:xfrm>
            <a:off x="3419245" y="942206"/>
            <a:ext cx="5201283" cy="646331"/>
          </a:xfrm>
          <a:prstGeom prst="rect">
            <a:avLst/>
          </a:prstGeom>
        </p:spPr>
        <p:txBody>
          <a:bodyPr wrap="square">
            <a:spAutoFit/>
          </a:bodyPr>
          <a:lstStyle/>
          <a:p>
            <a:pPr algn="ctr"/>
            <a:r>
              <a:rPr lang="en-AU" sz="3600" b="1" dirty="0">
                <a:solidFill>
                  <a:srgbClr val="FFFF00"/>
                </a:solidFill>
                <a:latin typeface="Arial" panose="020B0604020202020204" pitchFamily="34" charset="0"/>
                <a:cs typeface="Arial" panose="020B0604020202020204" pitchFamily="34" charset="0"/>
              </a:rPr>
              <a:t>What do we offer?</a:t>
            </a:r>
            <a:endParaRPr lang="en-A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87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935" y="201342"/>
            <a:ext cx="3210932" cy="459261"/>
          </a:xfrm>
          <a:prstGeom prst="rect">
            <a:avLst/>
          </a:prstGeom>
        </p:spPr>
      </p:pic>
      <p:sp>
        <p:nvSpPr>
          <p:cNvPr id="5" name="Rectangle 4"/>
          <p:cNvSpPr/>
          <p:nvPr/>
        </p:nvSpPr>
        <p:spPr>
          <a:xfrm>
            <a:off x="992058" y="1851480"/>
            <a:ext cx="10247566" cy="369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endParaRPr lang="en-AU" sz="2999" dirty="0">
              <a:solidFill>
                <a:srgbClr val="147F7F"/>
              </a:solidFill>
            </a:endParaRP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6209" y="201341"/>
            <a:ext cx="2604497" cy="459261"/>
          </a:xfrm>
          <a:prstGeom prst="rect">
            <a:avLst/>
          </a:prstGeom>
        </p:spPr>
      </p:pic>
      <p:sp>
        <p:nvSpPr>
          <p:cNvPr id="2" name="TextBox 1"/>
          <p:cNvSpPr txBox="1"/>
          <p:nvPr/>
        </p:nvSpPr>
        <p:spPr>
          <a:xfrm>
            <a:off x="2834951" y="1129007"/>
            <a:ext cx="6522098" cy="861774"/>
          </a:xfrm>
          <a:prstGeom prst="rect">
            <a:avLst/>
          </a:prstGeom>
          <a:noFill/>
        </p:spPr>
        <p:txBody>
          <a:bodyPr wrap="square" rtlCol="0">
            <a:spAutoFit/>
          </a:bodyPr>
          <a:lstStyle/>
          <a:p>
            <a:r>
              <a:rPr lang="en-AU" sz="5000" b="1" dirty="0" smtClean="0">
                <a:latin typeface="Arial" panose="020B0604020202020204" pitchFamily="34" charset="0"/>
                <a:cs typeface="Arial" panose="020B0604020202020204" pitchFamily="34" charset="0"/>
              </a:rPr>
              <a:t>How to get involved</a:t>
            </a:r>
            <a:endParaRPr lang="en-AU" sz="5000" b="1" dirty="0">
              <a:latin typeface="Arial" panose="020B0604020202020204" pitchFamily="34" charset="0"/>
              <a:cs typeface="Arial" panose="020B0604020202020204" pitchFamily="34" charset="0"/>
            </a:endParaRPr>
          </a:p>
        </p:txBody>
      </p:sp>
      <p:sp>
        <p:nvSpPr>
          <p:cNvPr id="4" name="TextBox 3"/>
          <p:cNvSpPr txBox="1"/>
          <p:nvPr/>
        </p:nvSpPr>
        <p:spPr>
          <a:xfrm>
            <a:off x="2006409" y="2174035"/>
            <a:ext cx="8179183" cy="3631763"/>
          </a:xfrm>
          <a:prstGeom prst="rect">
            <a:avLst/>
          </a:prstGeom>
          <a:noFill/>
        </p:spPr>
        <p:txBody>
          <a:bodyPr wrap="square" rtlCol="0">
            <a:spAutoFit/>
          </a:bodyPr>
          <a:lstStyle/>
          <a:p>
            <a:pPr marL="285750" indent="-285750">
              <a:spcBef>
                <a:spcPts val="600"/>
              </a:spcBef>
              <a:spcAft>
                <a:spcPts val="1200"/>
              </a:spcAft>
              <a:buFont typeface="Arial" panose="020B0604020202020204" pitchFamily="34" charset="0"/>
              <a:buChar char="•"/>
            </a:pPr>
            <a:r>
              <a:rPr lang="en-AU" sz="4000" dirty="0" smtClean="0">
                <a:latin typeface="Arial" panose="020B0604020202020204" pitchFamily="34" charset="0"/>
                <a:cs typeface="Arial" panose="020B0604020202020204" pitchFamily="34" charset="0"/>
              </a:rPr>
              <a:t>Take a pamphlet and feel free to pass them on;</a:t>
            </a:r>
          </a:p>
          <a:p>
            <a:pPr marL="285750" indent="-285750">
              <a:spcBef>
                <a:spcPts val="600"/>
              </a:spcBef>
              <a:spcAft>
                <a:spcPts val="1200"/>
              </a:spcAft>
              <a:buFont typeface="Arial" panose="020B0604020202020204" pitchFamily="34" charset="0"/>
              <a:buChar char="•"/>
            </a:pPr>
            <a:r>
              <a:rPr lang="en-AU" sz="4000" dirty="0" smtClean="0">
                <a:latin typeface="Arial" panose="020B0604020202020204" pitchFamily="34" charset="0"/>
                <a:cs typeface="Arial" panose="020B0604020202020204" pitchFamily="34" charset="0"/>
              </a:rPr>
              <a:t>Call 1800 971 022 (option 1); OR</a:t>
            </a:r>
          </a:p>
          <a:p>
            <a:pPr marL="285750" indent="-285750">
              <a:spcBef>
                <a:spcPts val="600"/>
              </a:spcBef>
              <a:spcAft>
                <a:spcPts val="1200"/>
              </a:spcAft>
              <a:buFont typeface="Arial" panose="020B0604020202020204" pitchFamily="34" charset="0"/>
              <a:buChar char="•"/>
            </a:pPr>
            <a:r>
              <a:rPr lang="en-AU" sz="4000" dirty="0" smtClean="0">
                <a:latin typeface="Arial" panose="020B0604020202020204" pitchFamily="34" charset="0"/>
                <a:cs typeface="Arial" panose="020B0604020202020204" pitchFamily="34" charset="0"/>
              </a:rPr>
              <a:t>Leave your name and preferred contact details</a:t>
            </a:r>
            <a:endParaRPr lang="en-AU"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512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6007228" y="5009"/>
            <a:ext cx="2300220" cy="1361355"/>
          </a:xfrm>
          <a:prstGeom prst="rect">
            <a:avLst/>
          </a:prstGeom>
          <a:noFill/>
        </p:spPr>
      </p:pic>
      <p:sp>
        <p:nvSpPr>
          <p:cNvPr id="3" name="Text Placeholder 2"/>
          <p:cNvSpPr>
            <a:spLocks noGrp="1"/>
          </p:cNvSpPr>
          <p:nvPr>
            <p:ph type="body" sz="quarter" idx="13"/>
          </p:nvPr>
        </p:nvSpPr>
        <p:spPr>
          <a:xfrm>
            <a:off x="306060" y="409433"/>
            <a:ext cx="7452026" cy="736956"/>
          </a:xfrm>
        </p:spPr>
        <p:txBody>
          <a:bodyPr/>
          <a:lstStyle/>
          <a:p>
            <a:r>
              <a:rPr lang="en-AU" sz="4400" dirty="0">
                <a:cs typeface="Arial" panose="020B0604020202020204" pitchFamily="34" charset="0"/>
              </a:rPr>
              <a:t>STAREE</a:t>
            </a:r>
            <a:endParaRPr lang="en-AU" dirty="0"/>
          </a:p>
        </p:txBody>
      </p:sp>
      <p:sp>
        <p:nvSpPr>
          <p:cNvPr id="5" name="Text Placeholder 4"/>
          <p:cNvSpPr>
            <a:spLocks noGrp="1"/>
          </p:cNvSpPr>
          <p:nvPr>
            <p:ph type="body" sz="quarter" idx="16"/>
          </p:nvPr>
        </p:nvSpPr>
        <p:spPr>
          <a:xfrm>
            <a:off x="306060" y="1377239"/>
            <a:ext cx="10815464" cy="3853585"/>
          </a:xfrm>
        </p:spPr>
        <p:txBody>
          <a:bodyPr/>
          <a:lstStyle/>
          <a:p>
            <a:r>
              <a:rPr lang="en-US" sz="2200" dirty="0"/>
              <a:t>Community based </a:t>
            </a:r>
            <a:r>
              <a:rPr lang="en-US" sz="2200" dirty="0" err="1"/>
              <a:t>randomised</a:t>
            </a:r>
            <a:r>
              <a:rPr lang="en-US" sz="2200" dirty="0"/>
              <a:t>, placebo-controlled trial</a:t>
            </a:r>
          </a:p>
          <a:p>
            <a:pPr marL="1028700" lvl="1" indent="-342900">
              <a:buFont typeface="Wingdings" panose="05000000000000000000" pitchFamily="2" charset="2"/>
              <a:buChar char="Ø"/>
            </a:pPr>
            <a:r>
              <a:rPr lang="en-US" sz="2200" dirty="0">
                <a:latin typeface="Arial" panose="020B0604020202020204" pitchFamily="34" charset="0"/>
                <a:cs typeface="Arial" panose="020B0604020202020204" pitchFamily="34" charset="0"/>
              </a:rPr>
              <a:t>Daily atorvastatin vs placebo</a:t>
            </a:r>
          </a:p>
          <a:p>
            <a:endParaRPr lang="en-US" sz="2200" dirty="0"/>
          </a:p>
          <a:p>
            <a:r>
              <a:rPr lang="en-US" sz="2200" dirty="0"/>
              <a:t>Enrolling 10,000 participants across Australia including regional and rural </a:t>
            </a:r>
            <a:r>
              <a:rPr lang="en-US" sz="2200" dirty="0" err="1"/>
              <a:t>centres</a:t>
            </a:r>
            <a:endParaRPr lang="en-US" sz="2200" dirty="0"/>
          </a:p>
          <a:p>
            <a:pPr marL="1028700" lvl="1" indent="-342900">
              <a:buFont typeface="Wingdings" panose="05000000000000000000" pitchFamily="2" charset="2"/>
              <a:buChar char="Ø"/>
            </a:pPr>
            <a:r>
              <a:rPr lang="en-US" sz="2200" dirty="0">
                <a:latin typeface="Arial" panose="020B0604020202020204" pitchFamily="34" charset="0"/>
                <a:cs typeface="Arial" panose="020B0604020202020204" pitchFamily="34" charset="0"/>
              </a:rPr>
              <a:t>≥70 years, healthy, independent and community living men and women</a:t>
            </a:r>
          </a:p>
          <a:p>
            <a:endParaRPr lang="en-US" sz="2200" dirty="0"/>
          </a:p>
          <a:p>
            <a:r>
              <a:rPr lang="en-US" sz="2200" dirty="0"/>
              <a:t>Follow-up for 5 years</a:t>
            </a:r>
          </a:p>
          <a:p>
            <a:endParaRPr lang="en-US" sz="2200" dirty="0"/>
          </a:p>
          <a:p>
            <a:r>
              <a:rPr lang="en-US" sz="2200" dirty="0"/>
              <a:t>Collaboration between universities, general practitioners and the community</a:t>
            </a:r>
          </a:p>
          <a:p>
            <a:endParaRPr lang="en-AU" sz="2200" dirty="0"/>
          </a:p>
        </p:txBody>
      </p:sp>
      <p:pic>
        <p:nvPicPr>
          <p:cNvPr id="8" name="Picture 7"/>
          <p:cNvPicPr>
            <a:picLocks noChangeAspect="1"/>
          </p:cNvPicPr>
          <p:nvPr/>
        </p:nvPicPr>
        <p:blipFill>
          <a:blip r:embed="rId4"/>
          <a:stretch>
            <a:fillRect/>
          </a:stretch>
        </p:blipFill>
        <p:spPr>
          <a:xfrm>
            <a:off x="703969" y="5223493"/>
            <a:ext cx="2333625" cy="1547813"/>
          </a:xfrm>
          <a:prstGeom prst="rect">
            <a:avLst/>
          </a:prstGeom>
        </p:spPr>
      </p:pic>
      <p:pic>
        <p:nvPicPr>
          <p:cNvPr id="11" name="Picture 10"/>
          <p:cNvPicPr>
            <a:picLocks noChangeAspect="1"/>
          </p:cNvPicPr>
          <p:nvPr/>
        </p:nvPicPr>
        <p:blipFill>
          <a:blip r:embed="rId5"/>
          <a:stretch>
            <a:fillRect/>
          </a:stretch>
        </p:blipFill>
        <p:spPr>
          <a:xfrm>
            <a:off x="3269459" y="5230637"/>
            <a:ext cx="2426970" cy="1547813"/>
          </a:xfrm>
          <a:prstGeom prst="rect">
            <a:avLst/>
          </a:prstGeom>
        </p:spPr>
      </p:pic>
      <p:pic>
        <p:nvPicPr>
          <p:cNvPr id="12" name="Picture 11"/>
          <p:cNvPicPr>
            <a:picLocks noChangeAspect="1"/>
          </p:cNvPicPr>
          <p:nvPr/>
        </p:nvPicPr>
        <p:blipFill>
          <a:blip r:embed="rId6"/>
          <a:stretch>
            <a:fillRect/>
          </a:stretch>
        </p:blipFill>
        <p:spPr>
          <a:xfrm>
            <a:off x="5948078" y="5230637"/>
            <a:ext cx="2333625" cy="1540669"/>
          </a:xfrm>
          <a:prstGeom prst="rect">
            <a:avLst/>
          </a:prstGeom>
        </p:spPr>
      </p:pic>
    </p:spTree>
    <p:extLst>
      <p:ext uri="{BB962C8B-B14F-4D97-AF65-F5344CB8AC3E}">
        <p14:creationId xmlns:p14="http://schemas.microsoft.com/office/powerpoint/2010/main" val="11597823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ln>
            <a:noFill/>
          </a:ln>
        </p:spPr>
        <p:txBody>
          <a:bodyPr/>
          <a:lstStyle/>
          <a:p>
            <a:r>
              <a:rPr lang="en-AU" sz="4400" dirty="0">
                <a:cs typeface="Arial" panose="020B0604020202020204" pitchFamily="34" charset="0"/>
              </a:rPr>
              <a:t>Statins</a:t>
            </a:r>
            <a:endParaRPr lang="en-AU" sz="4400" dirty="0"/>
          </a:p>
          <a:p>
            <a:endParaRPr lang="en-AU" dirty="0"/>
          </a:p>
        </p:txBody>
      </p:sp>
      <p:sp>
        <p:nvSpPr>
          <p:cNvPr id="5" name="Text Placeholder 4"/>
          <p:cNvSpPr>
            <a:spLocks noGrp="1"/>
          </p:cNvSpPr>
          <p:nvPr>
            <p:ph type="body" sz="quarter" idx="16"/>
          </p:nvPr>
        </p:nvSpPr>
        <p:spPr>
          <a:xfrm>
            <a:off x="306060" y="2015551"/>
            <a:ext cx="11420502" cy="3853585"/>
          </a:xfrm>
        </p:spPr>
        <p:txBody>
          <a:bodyPr/>
          <a:lstStyle/>
          <a:p>
            <a:r>
              <a:rPr lang="en-AU" sz="2400" dirty="0"/>
              <a:t>Reduce levels of cholesterol in the blood</a:t>
            </a:r>
          </a:p>
          <a:p>
            <a:endParaRPr lang="en-AU" sz="2400" dirty="0" smtClean="0"/>
          </a:p>
          <a:p>
            <a:r>
              <a:rPr lang="en-AU" sz="2400" dirty="0" smtClean="0"/>
              <a:t>Known </a:t>
            </a:r>
            <a:r>
              <a:rPr lang="en-AU" sz="2400" dirty="0"/>
              <a:t>to reduce heart attacks and stroke in people with a </a:t>
            </a:r>
            <a:r>
              <a:rPr lang="en-AU" sz="2400" dirty="0" smtClean="0"/>
              <a:t>history, </a:t>
            </a:r>
            <a:r>
              <a:rPr lang="en-AU" sz="2400" dirty="0"/>
              <a:t>or at very high </a:t>
            </a:r>
            <a:r>
              <a:rPr lang="en-AU" sz="2400" dirty="0" smtClean="0"/>
              <a:t>risk, </a:t>
            </a:r>
            <a:r>
              <a:rPr lang="en-AU" sz="2400" dirty="0"/>
              <a:t>of cardiovascular disease</a:t>
            </a:r>
          </a:p>
          <a:p>
            <a:endParaRPr lang="en-AU" sz="2400" dirty="0" smtClean="0"/>
          </a:p>
          <a:p>
            <a:r>
              <a:rPr lang="en-AU" sz="2400" dirty="0" smtClean="0"/>
              <a:t>Being </a:t>
            </a:r>
            <a:r>
              <a:rPr lang="en-AU" sz="2400" dirty="0"/>
              <a:t>recommended by UK and US guidelines to prevent heart attack and stroke in healthy people (and in the absence of clear evidence of benefit in those over 70)</a:t>
            </a:r>
          </a:p>
          <a:p>
            <a:endParaRPr lang="en-AU" sz="2400" dirty="0" smtClean="0"/>
          </a:p>
          <a:p>
            <a:endParaRPr lang="en-AU" sz="2400" u="sng" dirty="0"/>
          </a:p>
          <a:p>
            <a:endParaRPr lang="en-AU"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7604" y="969958"/>
            <a:ext cx="1850413" cy="1645920"/>
          </a:xfrm>
          <a:prstGeom prst="rect">
            <a:avLst/>
          </a:prstGeom>
        </p:spPr>
      </p:pic>
    </p:spTree>
    <p:extLst>
      <p:ext uri="{BB962C8B-B14F-4D97-AF65-F5344CB8AC3E}">
        <p14:creationId xmlns:p14="http://schemas.microsoft.com/office/powerpoint/2010/main" val="1925552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871865" y="2022647"/>
            <a:ext cx="6194073" cy="3895682"/>
          </a:xfrm>
          <a:prstGeom prst="rect">
            <a:avLst/>
          </a:prstGeom>
        </p:spPr>
      </p:pic>
      <p:sp>
        <p:nvSpPr>
          <p:cNvPr id="3" name="Text Placeholder 2"/>
          <p:cNvSpPr>
            <a:spLocks noGrp="1"/>
          </p:cNvSpPr>
          <p:nvPr>
            <p:ph type="body" sz="quarter" idx="13"/>
          </p:nvPr>
        </p:nvSpPr>
        <p:spPr/>
        <p:txBody>
          <a:bodyPr/>
          <a:lstStyle/>
          <a:p>
            <a:r>
              <a:rPr lang="en-AU" sz="4400" dirty="0" smtClean="0"/>
              <a:t>Statins in Australia</a:t>
            </a:r>
            <a:endParaRPr lang="en-AU" sz="4400" dirty="0"/>
          </a:p>
        </p:txBody>
      </p:sp>
      <p:graphicFrame>
        <p:nvGraphicFramePr>
          <p:cNvPr id="6" name="Diagram 5"/>
          <p:cNvGraphicFramePr/>
          <p:nvPr>
            <p:extLst/>
          </p:nvPr>
        </p:nvGraphicFramePr>
        <p:xfrm>
          <a:off x="1068086" y="995783"/>
          <a:ext cx="7056784" cy="57308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13135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AU" sz="4400" dirty="0">
                <a:cs typeface="Arial" panose="020B0604020202020204" pitchFamily="34" charset="0"/>
              </a:rPr>
              <a:t>Why STAREE?</a:t>
            </a:r>
            <a:endParaRPr lang="en-AU" dirty="0"/>
          </a:p>
        </p:txBody>
      </p:sp>
      <p:sp>
        <p:nvSpPr>
          <p:cNvPr id="5" name="Text Placeholder 4"/>
          <p:cNvSpPr>
            <a:spLocks noGrp="1"/>
          </p:cNvSpPr>
          <p:nvPr>
            <p:ph type="body" sz="quarter" idx="16"/>
          </p:nvPr>
        </p:nvSpPr>
        <p:spPr>
          <a:xfrm>
            <a:off x="639907" y="1318321"/>
            <a:ext cx="8416222" cy="3853585"/>
          </a:xfrm>
        </p:spPr>
        <p:txBody>
          <a:bodyPr/>
          <a:lstStyle/>
          <a:p>
            <a:r>
              <a:rPr lang="en-AU" sz="2800" dirty="0" smtClean="0"/>
              <a:t>We do not know about the benefits and harms of statins in healthy older people</a:t>
            </a:r>
          </a:p>
          <a:p>
            <a:pPr lvl="1"/>
            <a:endParaRPr lang="en-AU" sz="1000" dirty="0">
              <a:latin typeface="Arial" panose="020B0604020202020204" pitchFamily="34" charset="0"/>
              <a:cs typeface="Arial" panose="020B0604020202020204" pitchFamily="34" charset="0"/>
            </a:endParaRPr>
          </a:p>
          <a:p>
            <a:pPr marL="0" lvl="1" indent="0">
              <a:buNone/>
            </a:pPr>
            <a:endParaRPr lang="en-AU" dirty="0" smtClean="0">
              <a:latin typeface="Arial" panose="020B0604020202020204" pitchFamily="34" charset="0"/>
              <a:cs typeface="Arial" panose="020B0604020202020204" pitchFamily="34" charset="0"/>
            </a:endParaRPr>
          </a:p>
          <a:p>
            <a:pPr marL="0" lvl="1" indent="0">
              <a:buNone/>
            </a:pPr>
            <a:r>
              <a:rPr lang="en-AU" sz="2800" dirty="0" smtClean="0">
                <a:latin typeface="Arial" panose="020B0604020202020204" pitchFamily="34" charset="0"/>
                <a:cs typeface="Arial" panose="020B0604020202020204" pitchFamily="34" charset="0"/>
              </a:rPr>
              <a:t>Do statins prolong healthy and independent life?</a:t>
            </a:r>
            <a:endParaRPr lang="en-AU" sz="2800" dirty="0">
              <a:latin typeface="Arial" panose="020B0604020202020204" pitchFamily="34" charset="0"/>
              <a:cs typeface="Arial" panose="020B0604020202020204" pitchFamily="34" charset="0"/>
            </a:endParaRPr>
          </a:p>
          <a:p>
            <a:pPr marL="342900" lvl="1" indent="-342900">
              <a:buFont typeface="Arial" panose="020B0604020202020204" pitchFamily="34" charset="0"/>
              <a:buChar char="•"/>
            </a:pPr>
            <a:endParaRPr lang="en-AU" sz="2800" dirty="0">
              <a:latin typeface="Arial" panose="020B0604020202020204" pitchFamily="34" charset="0"/>
              <a:cs typeface="Arial" panose="020B0604020202020204" pitchFamily="34" charset="0"/>
            </a:endParaRPr>
          </a:p>
          <a:p>
            <a:pPr marL="0" lvl="1" indent="0">
              <a:buNone/>
            </a:pPr>
            <a:endParaRPr lang="en-AU" sz="2800" dirty="0" smtClean="0">
              <a:latin typeface="Arial" panose="020B0604020202020204" pitchFamily="34" charset="0"/>
              <a:cs typeface="Arial" panose="020B0604020202020204" pitchFamily="34" charset="0"/>
            </a:endParaRPr>
          </a:p>
          <a:p>
            <a:pPr marL="0" lvl="1" indent="0">
              <a:buNone/>
            </a:pPr>
            <a:r>
              <a:rPr lang="en-AU" sz="2800" dirty="0" smtClean="0">
                <a:latin typeface="Arial" panose="020B0604020202020204" pitchFamily="34" charset="0"/>
                <a:cs typeface="Arial" panose="020B0604020202020204" pitchFamily="34" charset="0"/>
              </a:rPr>
              <a:t>STAREE </a:t>
            </a:r>
            <a:r>
              <a:rPr lang="en-AU" sz="2800" dirty="0">
                <a:latin typeface="Arial" panose="020B0604020202020204" pitchFamily="34" charset="0"/>
                <a:cs typeface="Arial" panose="020B0604020202020204" pitchFamily="34" charset="0"/>
              </a:rPr>
              <a:t>will answer important clinical questions about whether statins should be prescribed to healthy older people</a:t>
            </a:r>
          </a:p>
          <a:p>
            <a:endParaRPr lang="en-AU" sz="2800" dirty="0"/>
          </a:p>
        </p:txBody>
      </p:sp>
      <p:grpSp>
        <p:nvGrpSpPr>
          <p:cNvPr id="6" name="Group 5"/>
          <p:cNvGrpSpPr/>
          <p:nvPr/>
        </p:nvGrpSpPr>
        <p:grpSpPr>
          <a:xfrm>
            <a:off x="9365569" y="150772"/>
            <a:ext cx="1960249" cy="6034710"/>
            <a:chOff x="2567605" y="418626"/>
            <a:chExt cx="1960249" cy="6034710"/>
          </a:xfrm>
        </p:grpSpPr>
        <p:pic>
          <p:nvPicPr>
            <p:cNvPr id="7" name="Picture 6"/>
            <p:cNvPicPr>
              <a:picLocks noChangeAspect="1"/>
            </p:cNvPicPr>
            <p:nvPr/>
          </p:nvPicPr>
          <p:blipFill>
            <a:blip r:embed="rId3"/>
            <a:stretch>
              <a:fillRect/>
            </a:stretch>
          </p:blipFill>
          <p:spPr>
            <a:xfrm>
              <a:off x="2567609" y="418626"/>
              <a:ext cx="1960245" cy="2938367"/>
            </a:xfrm>
            <a:prstGeom prst="rect">
              <a:avLst/>
            </a:prstGeom>
          </p:spPr>
        </p:pic>
        <p:pic>
          <p:nvPicPr>
            <p:cNvPr id="8" name="Picture 7"/>
            <p:cNvPicPr>
              <a:picLocks noChangeAspect="1"/>
            </p:cNvPicPr>
            <p:nvPr/>
          </p:nvPicPr>
          <p:blipFill>
            <a:blip r:embed="rId4"/>
            <a:stretch>
              <a:fillRect/>
            </a:stretch>
          </p:blipFill>
          <p:spPr>
            <a:xfrm>
              <a:off x="2567605" y="3512968"/>
              <a:ext cx="1960245" cy="2940368"/>
            </a:xfrm>
            <a:prstGeom prst="rect">
              <a:avLst/>
            </a:prstGeom>
          </p:spPr>
        </p:pic>
      </p:grpSp>
    </p:spTree>
    <p:extLst>
      <p:ext uri="{BB962C8B-B14F-4D97-AF65-F5344CB8AC3E}">
        <p14:creationId xmlns:p14="http://schemas.microsoft.com/office/powerpoint/2010/main" val="6317582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2451980" y="0"/>
          <a:ext cx="7785369" cy="56353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3"/>
          <p:cNvGrpSpPr/>
          <p:nvPr/>
        </p:nvGrpSpPr>
        <p:grpSpPr>
          <a:xfrm>
            <a:off x="2991432" y="2118590"/>
            <a:ext cx="6922773" cy="4527494"/>
            <a:chOff x="1011503" y="2330506"/>
            <a:chExt cx="6922773" cy="4527494"/>
          </a:xfrm>
        </p:grpSpPr>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1503" y="2330506"/>
              <a:ext cx="6922773" cy="4527494"/>
            </a:xfrm>
            <a:prstGeom prst="rect">
              <a:avLst/>
            </a:prstGeom>
          </p:spPr>
        </p:pic>
        <p:sp>
          <p:nvSpPr>
            <p:cNvPr id="6" name="TextBox 5"/>
            <p:cNvSpPr txBox="1"/>
            <p:nvPr/>
          </p:nvSpPr>
          <p:spPr>
            <a:xfrm>
              <a:off x="1447271" y="5050134"/>
              <a:ext cx="2270173" cy="646331"/>
            </a:xfrm>
            <a:prstGeom prst="rect">
              <a:avLst/>
            </a:prstGeom>
            <a:solidFill>
              <a:schemeClr val="bg1"/>
            </a:solidFill>
          </p:spPr>
          <p:txBody>
            <a:bodyPr wrap="none" rtlCol="0">
              <a:spAutoFit/>
            </a:bodyPr>
            <a:lstStyle/>
            <a:p>
              <a:r>
                <a:rPr lang="en-AU" b="1" dirty="0">
                  <a:solidFill>
                    <a:prstClr val="black"/>
                  </a:solidFill>
                  <a:latin typeface="Arial Narrow" panose="020B0606020202030204" pitchFamily="34" charset="0"/>
                </a:rPr>
                <a:t>↓ myocardial infarction</a:t>
              </a:r>
            </a:p>
            <a:p>
              <a:r>
                <a:rPr lang="en-AU" b="1" dirty="0">
                  <a:solidFill>
                    <a:prstClr val="black"/>
                  </a:solidFill>
                  <a:latin typeface="Arial Narrow" panose="020B0606020202030204" pitchFamily="34" charset="0"/>
                </a:rPr>
                <a:t>↓ stroke</a:t>
              </a:r>
              <a:endParaRPr lang="en-US" b="1" dirty="0">
                <a:solidFill>
                  <a:prstClr val="black"/>
                </a:solidFill>
                <a:latin typeface="Arial Narrow" panose="020B0606020202030204" pitchFamily="34" charset="0"/>
              </a:endParaRPr>
            </a:p>
          </p:txBody>
        </p:sp>
        <p:sp>
          <p:nvSpPr>
            <p:cNvPr id="7" name="TextBox 6"/>
            <p:cNvSpPr txBox="1"/>
            <p:nvPr/>
          </p:nvSpPr>
          <p:spPr>
            <a:xfrm>
              <a:off x="5420116" y="4839456"/>
              <a:ext cx="1763624" cy="923330"/>
            </a:xfrm>
            <a:prstGeom prst="rect">
              <a:avLst/>
            </a:prstGeom>
            <a:solidFill>
              <a:schemeClr val="bg1"/>
            </a:solidFill>
          </p:spPr>
          <p:txBody>
            <a:bodyPr wrap="none" rtlCol="0">
              <a:spAutoFit/>
            </a:bodyPr>
            <a:lstStyle>
              <a:defPPr>
                <a:defRPr lang="en-US"/>
              </a:defPPr>
              <a:lvl1pPr>
                <a:defRPr sz="1600" b="1">
                  <a:latin typeface="Arial Narrow" panose="020B0606020202030204" pitchFamily="34" charset="0"/>
                </a:defRPr>
              </a:lvl1pPr>
            </a:lstStyle>
            <a:p>
              <a:r>
                <a:rPr lang="en-AU" sz="1800" dirty="0" smtClean="0">
                  <a:solidFill>
                    <a:prstClr val="black"/>
                  </a:solidFill>
                </a:rPr>
                <a:t>Myopathy</a:t>
              </a:r>
            </a:p>
            <a:p>
              <a:r>
                <a:rPr lang="en-AU" sz="1800" dirty="0" smtClean="0">
                  <a:solidFill>
                    <a:prstClr val="black"/>
                  </a:solidFill>
                </a:rPr>
                <a:t>Liver </a:t>
              </a:r>
              <a:r>
                <a:rPr lang="en-AU" sz="1800" dirty="0">
                  <a:solidFill>
                    <a:prstClr val="black"/>
                  </a:solidFill>
                </a:rPr>
                <a:t>dysfunction</a:t>
              </a:r>
            </a:p>
            <a:p>
              <a:r>
                <a:rPr lang="en-AU" sz="1800" dirty="0">
                  <a:solidFill>
                    <a:prstClr val="black"/>
                  </a:solidFill>
                </a:rPr>
                <a:t>Diabetes</a:t>
              </a:r>
              <a:endParaRPr lang="en-US" sz="1800" dirty="0">
                <a:solidFill>
                  <a:prstClr val="black"/>
                </a:solidFill>
              </a:endParaRPr>
            </a:p>
          </p:txBody>
        </p:sp>
        <p:sp>
          <p:nvSpPr>
            <p:cNvPr id="8" name="TextBox 7"/>
            <p:cNvSpPr txBox="1"/>
            <p:nvPr/>
          </p:nvSpPr>
          <p:spPr>
            <a:xfrm>
              <a:off x="4726673" y="4193125"/>
              <a:ext cx="1140697" cy="646331"/>
            </a:xfrm>
            <a:prstGeom prst="rect">
              <a:avLst/>
            </a:prstGeom>
            <a:noFill/>
          </p:spPr>
          <p:txBody>
            <a:bodyPr wrap="none" rtlCol="0">
              <a:spAutoFit/>
            </a:bodyPr>
            <a:lstStyle/>
            <a:p>
              <a:r>
                <a:rPr lang="en-AU" i="1" dirty="0">
                  <a:solidFill>
                    <a:prstClr val="black"/>
                  </a:solidFill>
                  <a:latin typeface="Arial Narrow" panose="020B0606020202030204" pitchFamily="34" charset="0"/>
                </a:rPr>
                <a:t>Possible </a:t>
              </a:r>
            </a:p>
            <a:p>
              <a:r>
                <a:rPr lang="en-AU" i="1" dirty="0">
                  <a:solidFill>
                    <a:prstClr val="black"/>
                  </a:solidFill>
                  <a:latin typeface="Arial Narrow" panose="020B0606020202030204" pitchFamily="34" charset="0"/>
                </a:rPr>
                <a:t>side effects</a:t>
              </a:r>
              <a:endParaRPr lang="en-US" i="1"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30897168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AU" dirty="0"/>
              <a:t>STAREE – </a:t>
            </a:r>
            <a:r>
              <a:rPr lang="en-AU" dirty="0" smtClean="0"/>
              <a:t>sites</a:t>
            </a:r>
            <a:endParaRPr lang="en-AU" dirty="0"/>
          </a:p>
        </p:txBody>
      </p:sp>
      <p:grpSp>
        <p:nvGrpSpPr>
          <p:cNvPr id="11" name="Group 10"/>
          <p:cNvGrpSpPr/>
          <p:nvPr/>
        </p:nvGrpSpPr>
        <p:grpSpPr>
          <a:xfrm>
            <a:off x="658421" y="1150817"/>
            <a:ext cx="8505034" cy="5285588"/>
            <a:chOff x="47258" y="1266688"/>
            <a:chExt cx="6158803" cy="3892153"/>
          </a:xfrm>
        </p:grpSpPr>
        <p:grpSp>
          <p:nvGrpSpPr>
            <p:cNvPr id="12" name="Group 2"/>
            <p:cNvGrpSpPr>
              <a:grpSpLocks/>
            </p:cNvGrpSpPr>
            <p:nvPr/>
          </p:nvGrpSpPr>
          <p:grpSpPr bwMode="auto">
            <a:xfrm>
              <a:off x="280142" y="1266688"/>
              <a:ext cx="5925919" cy="3892153"/>
              <a:chOff x="-1128" y="228"/>
              <a:chExt cx="5599" cy="3269"/>
            </a:xfrm>
          </p:grpSpPr>
          <p:graphicFrame>
            <p:nvGraphicFramePr>
              <p:cNvPr id="39" name="Object 3"/>
              <p:cNvGraphicFramePr>
                <a:graphicFrameLocks/>
              </p:cNvGraphicFramePr>
              <p:nvPr>
                <p:extLst/>
              </p:nvPr>
            </p:nvGraphicFramePr>
            <p:xfrm>
              <a:off x="-1128" y="228"/>
              <a:ext cx="3744" cy="2832"/>
            </p:xfrm>
            <a:graphic>
              <a:graphicData uri="http://schemas.openxmlformats.org/presentationml/2006/ole">
                <mc:AlternateContent xmlns:mc="http://schemas.openxmlformats.org/markup-compatibility/2006">
                  <mc:Choice xmlns:v="urn:schemas-microsoft-com:vml" Requires="v">
                    <p:oleObj spid="_x0000_s1038" name="Clip" r:id="rId4" imgW="3702050" imgH="3390900" progId="MS_ClipArt_Gallery.2">
                      <p:embed/>
                    </p:oleObj>
                  </mc:Choice>
                  <mc:Fallback>
                    <p:oleObj name="Clip" r:id="rId4" imgW="3702050" imgH="339090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8" y="228"/>
                            <a:ext cx="3744" cy="2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6"/>
              <p:cNvSpPr>
                <a:spLocks noChangeArrowheads="1"/>
              </p:cNvSpPr>
              <p:nvPr/>
            </p:nvSpPr>
            <p:spPr bwMode="auto">
              <a:xfrm>
                <a:off x="1564" y="2242"/>
                <a:ext cx="13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914267">
                  <a:spcBef>
                    <a:spcPct val="0"/>
                  </a:spcBef>
                  <a:buFontTx/>
                  <a:buNone/>
                  <a:defRPr/>
                </a:pPr>
                <a:endParaRPr lang="en-AU" altLang="en-US" sz="1800" b="1" dirty="0">
                  <a:solidFill>
                    <a:srgbClr val="000000"/>
                  </a:solidFill>
                  <a:latin typeface="Book Antiqua" panose="02040602050305030304" pitchFamily="18" charset="0"/>
                </a:endParaRPr>
              </a:p>
            </p:txBody>
          </p:sp>
          <p:sp>
            <p:nvSpPr>
              <p:cNvPr id="41" name="Rectangle 7"/>
              <p:cNvSpPr>
                <a:spLocks noChangeArrowheads="1"/>
              </p:cNvSpPr>
              <p:nvPr/>
            </p:nvSpPr>
            <p:spPr bwMode="auto">
              <a:xfrm>
                <a:off x="1314" y="2006"/>
                <a:ext cx="13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914267">
                  <a:spcBef>
                    <a:spcPct val="0"/>
                  </a:spcBef>
                  <a:buFontTx/>
                  <a:buNone/>
                  <a:defRPr/>
                </a:pPr>
                <a:endParaRPr lang="en-AU" altLang="en-US" sz="1800" b="1" dirty="0">
                  <a:solidFill>
                    <a:srgbClr val="FFFFFF"/>
                  </a:solidFill>
                  <a:latin typeface="Book Antiqua" panose="02040602050305030304" pitchFamily="18" charset="0"/>
                </a:endParaRPr>
              </a:p>
            </p:txBody>
          </p:sp>
          <p:sp>
            <p:nvSpPr>
              <p:cNvPr id="42" name="Rectangle 8"/>
              <p:cNvSpPr>
                <a:spLocks noChangeArrowheads="1"/>
              </p:cNvSpPr>
              <p:nvPr/>
            </p:nvSpPr>
            <p:spPr bwMode="auto">
              <a:xfrm>
                <a:off x="4339" y="3206"/>
                <a:ext cx="13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914267">
                  <a:spcBef>
                    <a:spcPct val="0"/>
                  </a:spcBef>
                  <a:buFontTx/>
                  <a:buNone/>
                  <a:defRPr/>
                </a:pPr>
                <a:endParaRPr lang="en-AU" altLang="en-US" sz="1800" b="1" dirty="0">
                  <a:solidFill>
                    <a:srgbClr val="000000"/>
                  </a:solidFill>
                  <a:latin typeface="Book Antiqua" panose="02040602050305030304" pitchFamily="18" charset="0"/>
                </a:endParaRPr>
              </a:p>
            </p:txBody>
          </p:sp>
        </p:grpSp>
        <p:sp>
          <p:nvSpPr>
            <p:cNvPr id="13" name="5-Point Star 12"/>
            <p:cNvSpPr/>
            <p:nvPr/>
          </p:nvSpPr>
          <p:spPr>
            <a:xfrm>
              <a:off x="497401" y="3449296"/>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14" name="5-Point Star 13"/>
            <p:cNvSpPr/>
            <p:nvPr/>
          </p:nvSpPr>
          <p:spPr>
            <a:xfrm>
              <a:off x="3928232" y="3362983"/>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15" name="5-Point Star 14"/>
            <p:cNvSpPr/>
            <p:nvPr/>
          </p:nvSpPr>
          <p:spPr>
            <a:xfrm>
              <a:off x="3326098" y="4503319"/>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16" name="TextBox 15"/>
            <p:cNvSpPr txBox="1"/>
            <p:nvPr/>
          </p:nvSpPr>
          <p:spPr>
            <a:xfrm>
              <a:off x="47258" y="3495283"/>
              <a:ext cx="862148" cy="369332"/>
            </a:xfrm>
            <a:prstGeom prst="rect">
              <a:avLst/>
            </a:prstGeom>
            <a:noFill/>
          </p:spPr>
          <p:txBody>
            <a:bodyPr wrap="square" rtlCol="0">
              <a:spAutoFit/>
            </a:bodyPr>
            <a:lstStyle/>
            <a:p>
              <a:pPr defTabSz="914267">
                <a:defRPr/>
              </a:pPr>
              <a:r>
                <a:rPr lang="en-AU" dirty="0">
                  <a:solidFill>
                    <a:prstClr val="black"/>
                  </a:solidFill>
                </a:rPr>
                <a:t>Perth</a:t>
              </a:r>
            </a:p>
          </p:txBody>
        </p:sp>
        <p:sp>
          <p:nvSpPr>
            <p:cNvPr id="17" name="TextBox 16"/>
            <p:cNvSpPr txBox="1"/>
            <p:nvPr/>
          </p:nvSpPr>
          <p:spPr>
            <a:xfrm>
              <a:off x="2827257" y="4549204"/>
              <a:ext cx="619593" cy="271965"/>
            </a:xfrm>
            <a:prstGeom prst="rect">
              <a:avLst/>
            </a:prstGeom>
            <a:noFill/>
          </p:spPr>
          <p:txBody>
            <a:bodyPr wrap="square" rtlCol="0">
              <a:spAutoFit/>
            </a:bodyPr>
            <a:lstStyle/>
            <a:p>
              <a:pPr defTabSz="914267">
                <a:defRPr/>
              </a:pPr>
              <a:r>
                <a:rPr lang="en-AU" dirty="0">
                  <a:solidFill>
                    <a:prstClr val="black"/>
                  </a:solidFill>
                </a:rPr>
                <a:t>Hobart</a:t>
              </a:r>
            </a:p>
          </p:txBody>
        </p:sp>
        <p:sp>
          <p:nvSpPr>
            <p:cNvPr id="18" name="TextBox 17"/>
            <p:cNvSpPr txBox="1"/>
            <p:nvPr/>
          </p:nvSpPr>
          <p:spPr>
            <a:xfrm>
              <a:off x="4152126" y="3345303"/>
              <a:ext cx="978577" cy="279852"/>
            </a:xfrm>
            <a:prstGeom prst="rect">
              <a:avLst/>
            </a:prstGeom>
            <a:noFill/>
          </p:spPr>
          <p:txBody>
            <a:bodyPr wrap="square" rtlCol="0">
              <a:spAutoFit/>
            </a:bodyPr>
            <a:lstStyle/>
            <a:p>
              <a:pPr defTabSz="914267">
                <a:defRPr/>
              </a:pPr>
              <a:r>
                <a:rPr lang="en-AU" dirty="0">
                  <a:solidFill>
                    <a:prstClr val="black"/>
                  </a:solidFill>
                </a:rPr>
                <a:t>Newcastle</a:t>
              </a:r>
            </a:p>
          </p:txBody>
        </p:sp>
        <p:sp>
          <p:nvSpPr>
            <p:cNvPr id="19" name="5-Point Star 18"/>
            <p:cNvSpPr/>
            <p:nvPr/>
          </p:nvSpPr>
          <p:spPr>
            <a:xfrm>
              <a:off x="3168176" y="4230920"/>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0" name="5-Point Star 19"/>
            <p:cNvSpPr/>
            <p:nvPr/>
          </p:nvSpPr>
          <p:spPr>
            <a:xfrm>
              <a:off x="3474001" y="4287727"/>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1" name="TextBox 20"/>
            <p:cNvSpPr txBox="1"/>
            <p:nvPr/>
          </p:nvSpPr>
          <p:spPr>
            <a:xfrm>
              <a:off x="2663719" y="4275368"/>
              <a:ext cx="801823" cy="369332"/>
            </a:xfrm>
            <a:prstGeom prst="rect">
              <a:avLst/>
            </a:prstGeom>
            <a:noFill/>
          </p:spPr>
          <p:txBody>
            <a:bodyPr wrap="none" rtlCol="0">
              <a:spAutoFit/>
            </a:bodyPr>
            <a:lstStyle/>
            <a:p>
              <a:pPr defTabSz="914267">
                <a:defRPr/>
              </a:pPr>
              <a:r>
                <a:rPr lang="en-AU" dirty="0">
                  <a:solidFill>
                    <a:prstClr val="black"/>
                  </a:solidFill>
                </a:rPr>
                <a:t>Burnie</a:t>
              </a:r>
            </a:p>
          </p:txBody>
        </p:sp>
        <p:sp>
          <p:nvSpPr>
            <p:cNvPr id="22" name="TextBox 21"/>
            <p:cNvSpPr txBox="1"/>
            <p:nvPr/>
          </p:nvSpPr>
          <p:spPr>
            <a:xfrm>
              <a:off x="3629341" y="4330666"/>
              <a:ext cx="942478" cy="271965"/>
            </a:xfrm>
            <a:prstGeom prst="rect">
              <a:avLst/>
            </a:prstGeom>
            <a:noFill/>
          </p:spPr>
          <p:txBody>
            <a:bodyPr wrap="square" rtlCol="0">
              <a:spAutoFit/>
            </a:bodyPr>
            <a:lstStyle/>
            <a:p>
              <a:pPr defTabSz="914267">
                <a:defRPr/>
              </a:pPr>
              <a:r>
                <a:rPr lang="en-AU" dirty="0">
                  <a:solidFill>
                    <a:prstClr val="black"/>
                  </a:solidFill>
                </a:rPr>
                <a:t>Launceston</a:t>
              </a:r>
            </a:p>
          </p:txBody>
        </p:sp>
        <p:sp>
          <p:nvSpPr>
            <p:cNvPr id="23" name="5-Point Star 22"/>
            <p:cNvSpPr/>
            <p:nvPr/>
          </p:nvSpPr>
          <p:spPr>
            <a:xfrm>
              <a:off x="3293464" y="3970008"/>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4" name="5-Point Star 23"/>
            <p:cNvSpPr/>
            <p:nvPr/>
          </p:nvSpPr>
          <p:spPr>
            <a:xfrm>
              <a:off x="3088357" y="3813192"/>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5" name="TextBox 24"/>
            <p:cNvSpPr txBox="1"/>
            <p:nvPr/>
          </p:nvSpPr>
          <p:spPr>
            <a:xfrm>
              <a:off x="3514746" y="4002522"/>
              <a:ext cx="945357" cy="271965"/>
            </a:xfrm>
            <a:prstGeom prst="rect">
              <a:avLst/>
            </a:prstGeom>
            <a:noFill/>
          </p:spPr>
          <p:txBody>
            <a:bodyPr wrap="square" rtlCol="0">
              <a:spAutoFit/>
            </a:bodyPr>
            <a:lstStyle/>
            <a:p>
              <a:pPr defTabSz="914267">
                <a:defRPr/>
              </a:pPr>
              <a:r>
                <a:rPr lang="en-AU" dirty="0">
                  <a:solidFill>
                    <a:prstClr val="black"/>
                  </a:solidFill>
                </a:rPr>
                <a:t>Melbourne</a:t>
              </a:r>
            </a:p>
          </p:txBody>
        </p:sp>
        <p:sp>
          <p:nvSpPr>
            <p:cNvPr id="26" name="5-Point Star 25"/>
            <p:cNvSpPr/>
            <p:nvPr/>
          </p:nvSpPr>
          <p:spPr>
            <a:xfrm>
              <a:off x="3859340" y="2510466"/>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7" name="TextBox 26"/>
            <p:cNvSpPr txBox="1"/>
            <p:nvPr/>
          </p:nvSpPr>
          <p:spPr>
            <a:xfrm>
              <a:off x="4094050" y="2497545"/>
              <a:ext cx="1002197" cy="369332"/>
            </a:xfrm>
            <a:prstGeom prst="rect">
              <a:avLst/>
            </a:prstGeom>
            <a:noFill/>
          </p:spPr>
          <p:txBody>
            <a:bodyPr wrap="none" rtlCol="0">
              <a:spAutoFit/>
            </a:bodyPr>
            <a:lstStyle/>
            <a:p>
              <a:pPr defTabSz="914267">
                <a:defRPr/>
              </a:pPr>
              <a:r>
                <a:rPr lang="en-AU" dirty="0">
                  <a:solidFill>
                    <a:prstClr val="black"/>
                  </a:solidFill>
                </a:rPr>
                <a:t>Brisbane</a:t>
              </a:r>
            </a:p>
          </p:txBody>
        </p:sp>
        <p:sp>
          <p:nvSpPr>
            <p:cNvPr id="28" name="5-Point Star 27"/>
            <p:cNvSpPr/>
            <p:nvPr/>
          </p:nvSpPr>
          <p:spPr>
            <a:xfrm>
              <a:off x="2570874" y="3346565"/>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29" name="5-Point Star 28"/>
            <p:cNvSpPr/>
            <p:nvPr/>
          </p:nvSpPr>
          <p:spPr>
            <a:xfrm>
              <a:off x="3758969" y="3565286"/>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30" name="5-Point Star 29"/>
            <p:cNvSpPr/>
            <p:nvPr/>
          </p:nvSpPr>
          <p:spPr>
            <a:xfrm>
              <a:off x="3700235" y="3161067"/>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31" name="5-Point Star 30"/>
            <p:cNvSpPr/>
            <p:nvPr/>
          </p:nvSpPr>
          <p:spPr>
            <a:xfrm>
              <a:off x="4023606" y="2755252"/>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32" name="5-Point Star 31"/>
            <p:cNvSpPr/>
            <p:nvPr/>
          </p:nvSpPr>
          <p:spPr>
            <a:xfrm>
              <a:off x="3733518" y="2249907"/>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sp>
          <p:nvSpPr>
            <p:cNvPr id="33" name="TextBox 32"/>
            <p:cNvSpPr txBox="1"/>
            <p:nvPr/>
          </p:nvSpPr>
          <p:spPr>
            <a:xfrm>
              <a:off x="1942641" y="3563748"/>
              <a:ext cx="1008609" cy="369332"/>
            </a:xfrm>
            <a:prstGeom prst="rect">
              <a:avLst/>
            </a:prstGeom>
            <a:noFill/>
          </p:spPr>
          <p:txBody>
            <a:bodyPr wrap="none" rtlCol="0">
              <a:spAutoFit/>
            </a:bodyPr>
            <a:lstStyle/>
            <a:p>
              <a:pPr defTabSz="914267">
                <a:defRPr/>
              </a:pPr>
              <a:r>
                <a:rPr lang="en-AU" dirty="0">
                  <a:solidFill>
                    <a:prstClr val="black"/>
                  </a:solidFill>
                </a:rPr>
                <a:t>Adelaide</a:t>
              </a:r>
            </a:p>
          </p:txBody>
        </p:sp>
        <p:sp>
          <p:nvSpPr>
            <p:cNvPr id="34" name="TextBox 33"/>
            <p:cNvSpPr txBox="1"/>
            <p:nvPr/>
          </p:nvSpPr>
          <p:spPr>
            <a:xfrm>
              <a:off x="3938242" y="3098031"/>
              <a:ext cx="1135952" cy="369332"/>
            </a:xfrm>
            <a:prstGeom prst="rect">
              <a:avLst/>
            </a:prstGeom>
            <a:noFill/>
          </p:spPr>
          <p:txBody>
            <a:bodyPr wrap="none" rtlCol="0">
              <a:spAutoFit/>
            </a:bodyPr>
            <a:lstStyle/>
            <a:p>
              <a:pPr defTabSz="914267">
                <a:defRPr/>
              </a:pPr>
              <a:r>
                <a:rPr lang="en-AU" dirty="0">
                  <a:solidFill>
                    <a:prstClr val="black"/>
                  </a:solidFill>
                </a:rPr>
                <a:t>Tamworth</a:t>
              </a:r>
            </a:p>
          </p:txBody>
        </p:sp>
        <p:sp>
          <p:nvSpPr>
            <p:cNvPr id="35" name="TextBox 34"/>
            <p:cNvSpPr txBox="1"/>
            <p:nvPr/>
          </p:nvSpPr>
          <p:spPr>
            <a:xfrm>
              <a:off x="4263681" y="2768771"/>
              <a:ext cx="1200008" cy="369332"/>
            </a:xfrm>
            <a:prstGeom prst="rect">
              <a:avLst/>
            </a:prstGeom>
            <a:noFill/>
          </p:spPr>
          <p:txBody>
            <a:bodyPr wrap="none" rtlCol="0">
              <a:spAutoFit/>
            </a:bodyPr>
            <a:lstStyle/>
            <a:p>
              <a:pPr defTabSz="914267">
                <a:defRPr/>
              </a:pPr>
              <a:r>
                <a:rPr lang="en-AU" dirty="0">
                  <a:solidFill>
                    <a:prstClr val="black"/>
                  </a:solidFill>
                </a:rPr>
                <a:t>Gold Coast</a:t>
              </a:r>
            </a:p>
          </p:txBody>
        </p:sp>
        <p:sp>
          <p:nvSpPr>
            <p:cNvPr id="36" name="TextBox 35"/>
            <p:cNvSpPr txBox="1"/>
            <p:nvPr/>
          </p:nvSpPr>
          <p:spPr>
            <a:xfrm>
              <a:off x="3975790" y="2251502"/>
              <a:ext cx="1608774" cy="369332"/>
            </a:xfrm>
            <a:prstGeom prst="rect">
              <a:avLst/>
            </a:prstGeom>
            <a:noFill/>
          </p:spPr>
          <p:txBody>
            <a:bodyPr wrap="none" rtlCol="0">
              <a:spAutoFit/>
            </a:bodyPr>
            <a:lstStyle/>
            <a:p>
              <a:pPr defTabSz="914267">
                <a:defRPr/>
              </a:pPr>
              <a:r>
                <a:rPr lang="en-AU" dirty="0">
                  <a:solidFill>
                    <a:prstClr val="black"/>
                  </a:solidFill>
                </a:rPr>
                <a:t>Sunshine Coast</a:t>
              </a:r>
            </a:p>
          </p:txBody>
        </p:sp>
        <p:sp>
          <p:nvSpPr>
            <p:cNvPr id="37" name="TextBox 36"/>
            <p:cNvSpPr txBox="1"/>
            <p:nvPr/>
          </p:nvSpPr>
          <p:spPr>
            <a:xfrm>
              <a:off x="2857700" y="2493481"/>
              <a:ext cx="1047687" cy="271965"/>
            </a:xfrm>
            <a:prstGeom prst="rect">
              <a:avLst/>
            </a:prstGeom>
            <a:noFill/>
          </p:spPr>
          <p:txBody>
            <a:bodyPr wrap="square" rtlCol="0">
              <a:spAutoFit/>
            </a:bodyPr>
            <a:lstStyle/>
            <a:p>
              <a:pPr defTabSz="914267">
                <a:defRPr/>
              </a:pPr>
              <a:r>
                <a:rPr lang="en-AU" dirty="0">
                  <a:solidFill>
                    <a:prstClr val="black"/>
                  </a:solidFill>
                </a:rPr>
                <a:t>Toowoomba</a:t>
              </a:r>
            </a:p>
          </p:txBody>
        </p:sp>
        <p:sp>
          <p:nvSpPr>
            <p:cNvPr id="38" name="5-Point Star 37"/>
            <p:cNvSpPr/>
            <p:nvPr/>
          </p:nvSpPr>
          <p:spPr>
            <a:xfrm>
              <a:off x="3607870" y="2711398"/>
              <a:ext cx="278674" cy="235132"/>
            </a:xfrm>
            <a:prstGeom prst="star5">
              <a:avLst/>
            </a:prstGeom>
            <a:solidFill>
              <a:srgbClr val="7030A0"/>
            </a:solidFill>
            <a:ln>
              <a:solidFill>
                <a:srgbClr val="00206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267">
                <a:defRPr/>
              </a:pPr>
              <a:endParaRPr lang="en-AU">
                <a:solidFill>
                  <a:prstClr val="white"/>
                </a:solidFill>
              </a:endParaRPr>
            </a:p>
          </p:txBody>
        </p:sp>
      </p:grpSp>
      <p:sp>
        <p:nvSpPr>
          <p:cNvPr id="43" name="TextBox 42"/>
          <p:cNvSpPr txBox="1"/>
          <p:nvPr/>
        </p:nvSpPr>
        <p:spPr>
          <a:xfrm>
            <a:off x="3852308" y="4861845"/>
            <a:ext cx="1325171" cy="369332"/>
          </a:xfrm>
          <a:prstGeom prst="rect">
            <a:avLst/>
          </a:prstGeom>
          <a:noFill/>
        </p:spPr>
        <p:txBody>
          <a:bodyPr wrap="none" rtlCol="0">
            <a:spAutoFit/>
          </a:bodyPr>
          <a:lstStyle/>
          <a:p>
            <a:pPr defTabSz="914267">
              <a:defRPr/>
            </a:pPr>
            <a:r>
              <a:rPr lang="en-AU" dirty="0">
                <a:solidFill>
                  <a:prstClr val="black"/>
                </a:solidFill>
              </a:rPr>
              <a:t>Regional Vic</a:t>
            </a:r>
          </a:p>
        </p:txBody>
      </p:sp>
      <p:sp>
        <p:nvSpPr>
          <p:cNvPr id="44" name="TextBox 43"/>
          <p:cNvSpPr txBox="1"/>
          <p:nvPr/>
        </p:nvSpPr>
        <p:spPr>
          <a:xfrm>
            <a:off x="6165325" y="4320331"/>
            <a:ext cx="850939" cy="369332"/>
          </a:xfrm>
          <a:prstGeom prst="rect">
            <a:avLst/>
          </a:prstGeom>
          <a:noFill/>
        </p:spPr>
        <p:txBody>
          <a:bodyPr wrap="none" rtlCol="0">
            <a:spAutoFit/>
          </a:bodyPr>
          <a:lstStyle/>
          <a:p>
            <a:pPr defTabSz="914267">
              <a:defRPr/>
            </a:pPr>
            <a:r>
              <a:rPr lang="en-AU" dirty="0">
                <a:solidFill>
                  <a:prstClr val="black"/>
                </a:solidFill>
              </a:rPr>
              <a:t>Sydney</a:t>
            </a:r>
          </a:p>
        </p:txBody>
      </p:sp>
    </p:spTree>
    <p:extLst>
      <p:ext uri="{BB962C8B-B14F-4D97-AF65-F5344CB8AC3E}">
        <p14:creationId xmlns:p14="http://schemas.microsoft.com/office/powerpoint/2010/main" val="9369417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AU" sz="4400" dirty="0" smtClean="0"/>
              <a:t>STAREE</a:t>
            </a:r>
            <a:endParaRPr lang="en-AU" sz="4400" dirty="0"/>
          </a:p>
        </p:txBody>
      </p:sp>
      <p:sp>
        <p:nvSpPr>
          <p:cNvPr id="5" name="Text Placeholder 4"/>
          <p:cNvSpPr>
            <a:spLocks noGrp="1"/>
          </p:cNvSpPr>
          <p:nvPr>
            <p:ph type="body" sz="quarter" idx="16"/>
          </p:nvPr>
        </p:nvSpPr>
        <p:spPr>
          <a:xfrm>
            <a:off x="165419" y="1492898"/>
            <a:ext cx="7280460" cy="4124131"/>
          </a:xfrm>
          <a:noFill/>
        </p:spPr>
        <p:txBody>
          <a:bodyPr/>
          <a:lstStyle/>
          <a:p>
            <a:pPr marL="571500" indent="-571500">
              <a:spcAft>
                <a:spcPts val="1200"/>
              </a:spcAft>
              <a:buFont typeface="Arial" panose="020B0604020202020204" pitchFamily="34" charset="0"/>
              <a:buChar char="•"/>
            </a:pPr>
            <a:r>
              <a:rPr lang="en-AU" sz="3600" dirty="0" smtClean="0">
                <a:solidFill>
                  <a:srgbClr val="00B050"/>
                </a:solidFill>
              </a:rPr>
              <a:t>Over 2600 GPs signed on as    Co-Investigators (&gt;500 in WA)</a:t>
            </a:r>
            <a:endParaRPr lang="en-AU" sz="3600" dirty="0" smtClean="0"/>
          </a:p>
          <a:p>
            <a:pPr marL="571500" indent="-571500">
              <a:spcAft>
                <a:spcPts val="1200"/>
              </a:spcAft>
              <a:buFont typeface="Arial" panose="020B0604020202020204" pitchFamily="34" charset="0"/>
              <a:buChar char="•"/>
            </a:pPr>
            <a:r>
              <a:rPr lang="en-AU" sz="3600" dirty="0" smtClean="0">
                <a:solidFill>
                  <a:srgbClr val="00B050"/>
                </a:solidFill>
              </a:rPr>
              <a:t>More than 1,100 practices recruited, including 130+ in WA</a:t>
            </a:r>
          </a:p>
          <a:p>
            <a:pPr marL="571500" indent="-571500">
              <a:spcAft>
                <a:spcPts val="1200"/>
              </a:spcAft>
              <a:buFont typeface="Arial" panose="020B0604020202020204" pitchFamily="34" charset="0"/>
              <a:buChar char="•"/>
            </a:pPr>
            <a:r>
              <a:rPr lang="en-AU" sz="3600" dirty="0" smtClean="0">
                <a:solidFill>
                  <a:srgbClr val="00B050"/>
                </a:solidFill>
              </a:rPr>
              <a:t>More than 6,600 participants, including 1,018 in WA</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7076" y="3329152"/>
            <a:ext cx="1714500" cy="20574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02771" y="834590"/>
            <a:ext cx="1542427" cy="2056153"/>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7075" y="834591"/>
            <a:ext cx="1714500" cy="205615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02772" y="3330399"/>
            <a:ext cx="1542427" cy="2056153"/>
          </a:xfrm>
          <a:prstGeom prst="rect">
            <a:avLst/>
          </a:prstGeom>
        </p:spPr>
      </p:pic>
    </p:spTree>
    <p:extLst>
      <p:ext uri="{BB962C8B-B14F-4D97-AF65-F5344CB8AC3E}">
        <p14:creationId xmlns:p14="http://schemas.microsoft.com/office/powerpoint/2010/main" val="664736896"/>
      </p:ext>
    </p:extLst>
  </p:cSld>
  <p:clrMapOvr>
    <a:masterClrMapping/>
  </p:clrMapOvr>
  <p:timing>
    <p:tnLst>
      <p:par>
        <p:cTn id="1" dur="indefinite" restart="never" nodeType="tmRoot"/>
      </p:par>
    </p:tnLst>
  </p:timing>
</p:sld>
</file>

<file path=ppt/theme/theme1.xml><?xml version="1.0" encoding="utf-8"?>
<a:theme xmlns:a="http://schemas.openxmlformats.org/drawingml/2006/main" name="Image Deck">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2">
      <a:dk1>
        <a:srgbClr val="000000"/>
      </a:dk1>
      <a:lt1>
        <a:srgbClr val="FFFFFF"/>
      </a:lt1>
      <a:dk2>
        <a:srgbClr val="797979"/>
      </a:dk2>
      <a:lt2>
        <a:srgbClr val="4D6D92"/>
      </a:lt2>
      <a:accent1>
        <a:srgbClr val="DC3C55"/>
      </a:accent1>
      <a:accent2>
        <a:srgbClr val="2591A1"/>
      </a:accent2>
      <a:accent3>
        <a:srgbClr val="CB3D81"/>
      </a:accent3>
      <a:accent4>
        <a:srgbClr val="624D8E"/>
      </a:accent4>
      <a:accent5>
        <a:srgbClr val="D8673F"/>
      </a:accent5>
      <a:accent6>
        <a:srgbClr val="5CBCB1"/>
      </a:accent6>
      <a:hlink>
        <a:srgbClr val="1BAAAA"/>
      </a:hlink>
      <a:folHlink>
        <a:srgbClr val="1B495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2B3A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1331</Words>
  <Application>Microsoft Office PowerPoint</Application>
  <PresentationFormat>Widescreen</PresentationFormat>
  <Paragraphs>200</Paragraphs>
  <Slides>21</Slides>
  <Notes>11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31" baseType="lpstr">
      <vt:lpstr>Arial</vt:lpstr>
      <vt:lpstr>Arial Narrow</vt:lpstr>
      <vt:lpstr>Book Antiqua</vt:lpstr>
      <vt:lpstr>Calibri</vt:lpstr>
      <vt:lpstr>Calibri Regular</vt:lpstr>
      <vt:lpstr>Times New Roman</vt:lpstr>
      <vt:lpstr>Wingdings</vt:lpstr>
      <vt:lpstr>Image Deck</vt:lpstr>
      <vt:lpstr>Office Theme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Siobhan Revans</dc:creator>
  <cp:lastModifiedBy>Sue Critchley</cp:lastModifiedBy>
  <cp:revision>15</cp:revision>
  <cp:lastPrinted>2019-09-20T03:26:34Z</cp:lastPrinted>
  <dcterms:created xsi:type="dcterms:W3CDTF">2019-09-20T03:17:09Z</dcterms:created>
  <dcterms:modified xsi:type="dcterms:W3CDTF">2020-02-11T06:23:34Z</dcterms:modified>
</cp:coreProperties>
</file>