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407" r:id="rId5"/>
    <p:sldId id="408" r:id="rId6"/>
    <p:sldId id="409" r:id="rId7"/>
    <p:sldId id="410" r:id="rId8"/>
    <p:sldId id="411" r:id="rId9"/>
    <p:sldId id="412" r:id="rId10"/>
    <p:sldId id="413" r:id="rId11"/>
    <p:sldId id="414" r:id="rId12"/>
    <p:sldId id="399" r:id="rId13"/>
    <p:sldId id="415" r:id="rId14"/>
    <p:sldId id="257" r:id="rId15"/>
    <p:sldId id="401" r:id="rId16"/>
    <p:sldId id="390" r:id="rId17"/>
    <p:sldId id="402" r:id="rId18"/>
    <p:sldId id="394" r:id="rId19"/>
    <p:sldId id="395" r:id="rId20"/>
    <p:sldId id="391" r:id="rId21"/>
    <p:sldId id="403" r:id="rId22"/>
    <p:sldId id="404" r:id="rId23"/>
    <p:sldId id="270" r:id="rId24"/>
    <p:sldId id="417" r:id="rId25"/>
    <p:sldId id="416" r:id="rId26"/>
    <p:sldId id="418" r:id="rId27"/>
    <p:sldId id="405" r:id="rId28"/>
    <p:sldId id="275" r:id="rId29"/>
    <p:sldId id="386" r:id="rId30"/>
    <p:sldId id="276" r:id="rId31"/>
    <p:sldId id="278" r:id="rId32"/>
    <p:sldId id="282" r:id="rId33"/>
    <p:sldId id="284" r:id="rId34"/>
    <p:sldId id="420" r:id="rId35"/>
    <p:sldId id="287" r:id="rId36"/>
    <p:sldId id="295" r:id="rId37"/>
  </p:sldIdLst>
  <p:sldSz cx="12192000" cy="6858000"/>
  <p:notesSz cx="6858000" cy="17049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8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1" autoAdjust="0"/>
    <p:restoredTop sz="71462" autoAdjust="0"/>
  </p:normalViewPr>
  <p:slideViewPr>
    <p:cSldViewPr snapToGrid="0">
      <p:cViewPr varScale="1">
        <p:scale>
          <a:sx n="62" d="100"/>
          <a:sy n="62" d="100"/>
        </p:scale>
        <p:origin x="14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39E5E-A779-4349-A9FB-D6F3ED9CF133}" type="doc">
      <dgm:prSet loTypeId="urn:microsoft.com/office/officeart/2018/5/layout/IconCircleLabelList" loCatId="icon" qsTypeId="urn:microsoft.com/office/officeart/2005/8/quickstyle/simple1" qsCatId="simple" csTypeId="urn:microsoft.com/office/officeart/2005/8/colors/accent1_4" csCatId="accent1" phldr="1"/>
      <dgm:spPr/>
      <dgm:t>
        <a:bodyPr/>
        <a:lstStyle/>
        <a:p>
          <a:endParaRPr lang="en-US"/>
        </a:p>
      </dgm:t>
    </dgm:pt>
    <dgm:pt modelId="{30D7C31C-F707-41AF-8B3F-694708D1B712}">
      <dgm:prSet/>
      <dgm:spPr/>
      <dgm:t>
        <a:bodyPr/>
        <a:lstStyle/>
        <a:p>
          <a:pPr>
            <a:lnSpc>
              <a:spcPct val="100000"/>
            </a:lnSpc>
            <a:defRPr cap="all"/>
          </a:pPr>
          <a:r>
            <a:rPr lang="en-US" dirty="0"/>
            <a:t>14 clinics</a:t>
          </a:r>
          <a:r>
            <a:rPr lang="en-US" dirty="0">
              <a:latin typeface="Century Gothic" panose="020B0502020202020204"/>
            </a:rPr>
            <a:t> and</a:t>
          </a:r>
          <a:r>
            <a:rPr lang="en-US" dirty="0"/>
            <a:t> 15,000 </a:t>
          </a:r>
          <a:r>
            <a:rPr lang="en-US" dirty="0">
              <a:latin typeface="Century Gothic" panose="020B0502020202020204"/>
            </a:rPr>
            <a:t>patients</a:t>
          </a:r>
          <a:r>
            <a:rPr lang="en-US" b="0" i="0" u="none" strike="noStrike" cap="all" baseline="0" noProof="0" dirty="0">
              <a:latin typeface="Century Gothic"/>
            </a:rPr>
            <a:t> per year</a:t>
          </a:r>
          <a:endParaRPr lang="en-US" dirty="0"/>
        </a:p>
      </dgm:t>
    </dgm:pt>
    <dgm:pt modelId="{A7DA80BE-E94E-4AD5-B671-BD0E718FB2B7}" type="parTrans" cxnId="{A1EB88B8-B17D-469C-A4B8-BBA4E687A257}">
      <dgm:prSet/>
      <dgm:spPr/>
      <dgm:t>
        <a:bodyPr/>
        <a:lstStyle/>
        <a:p>
          <a:endParaRPr lang="en-US"/>
        </a:p>
      </dgm:t>
    </dgm:pt>
    <dgm:pt modelId="{C0129BB9-21D6-409F-A2F7-25270B380FD5}" type="sibTrans" cxnId="{A1EB88B8-B17D-469C-A4B8-BBA4E687A257}">
      <dgm:prSet/>
      <dgm:spPr/>
      <dgm:t>
        <a:bodyPr/>
        <a:lstStyle/>
        <a:p>
          <a:pPr>
            <a:lnSpc>
              <a:spcPct val="100000"/>
            </a:lnSpc>
          </a:pPr>
          <a:endParaRPr lang="en-US"/>
        </a:p>
      </dgm:t>
    </dgm:pt>
    <dgm:pt modelId="{D4BDAD1C-F7B7-42C6-92D2-4A2467EB1954}">
      <dgm:prSet/>
      <dgm:spPr/>
      <dgm:t>
        <a:bodyPr/>
        <a:lstStyle/>
        <a:p>
          <a:pPr>
            <a:lnSpc>
              <a:spcPct val="100000"/>
            </a:lnSpc>
            <a:defRPr cap="all"/>
          </a:pPr>
          <a:r>
            <a:rPr lang="en-US" dirty="0"/>
            <a:t>3rd largest cochlear implant </a:t>
          </a:r>
          <a:r>
            <a:rPr lang="en-US" dirty="0" err="1"/>
            <a:t>centre</a:t>
          </a:r>
          <a:r>
            <a:rPr lang="en-US" dirty="0"/>
            <a:t> in Australia</a:t>
          </a:r>
        </a:p>
      </dgm:t>
    </dgm:pt>
    <dgm:pt modelId="{A6AF485F-819E-475C-9BFA-88253BC997A6}" type="parTrans" cxnId="{9468EE9A-04F1-457C-B9DB-F04A5803D8C0}">
      <dgm:prSet/>
      <dgm:spPr/>
      <dgm:t>
        <a:bodyPr/>
        <a:lstStyle/>
        <a:p>
          <a:endParaRPr lang="en-US"/>
        </a:p>
      </dgm:t>
    </dgm:pt>
    <dgm:pt modelId="{3F986DC9-4EB5-44B1-A681-D9CC06C2CE58}" type="sibTrans" cxnId="{9468EE9A-04F1-457C-B9DB-F04A5803D8C0}">
      <dgm:prSet/>
      <dgm:spPr/>
      <dgm:t>
        <a:bodyPr/>
        <a:lstStyle/>
        <a:p>
          <a:pPr>
            <a:lnSpc>
              <a:spcPct val="100000"/>
            </a:lnSpc>
          </a:pPr>
          <a:endParaRPr lang="en-US"/>
        </a:p>
      </dgm:t>
    </dgm:pt>
    <dgm:pt modelId="{0E7F32AD-F418-47AD-B24A-50ABE01967E3}">
      <dgm:prSet/>
      <dgm:spPr/>
      <dgm:t>
        <a:bodyPr/>
        <a:lstStyle/>
        <a:p>
          <a:pPr>
            <a:lnSpc>
              <a:spcPct val="100000"/>
            </a:lnSpc>
            <a:defRPr cap="all"/>
          </a:pPr>
          <a:r>
            <a:rPr lang="en-US" dirty="0"/>
            <a:t>Over 350 articles published since 2001</a:t>
          </a:r>
        </a:p>
      </dgm:t>
    </dgm:pt>
    <dgm:pt modelId="{80F9B3D1-5B55-48AF-BE70-9A478AF69679}" type="parTrans" cxnId="{B49350D8-342E-45AA-9D69-91DDD07FC59B}">
      <dgm:prSet/>
      <dgm:spPr/>
      <dgm:t>
        <a:bodyPr/>
        <a:lstStyle/>
        <a:p>
          <a:endParaRPr lang="en-US"/>
        </a:p>
      </dgm:t>
    </dgm:pt>
    <dgm:pt modelId="{1394A00C-D615-496E-96C8-FE7ACFB2C383}" type="sibTrans" cxnId="{B49350D8-342E-45AA-9D69-91DDD07FC59B}">
      <dgm:prSet/>
      <dgm:spPr/>
      <dgm:t>
        <a:bodyPr/>
        <a:lstStyle/>
        <a:p>
          <a:pPr>
            <a:lnSpc>
              <a:spcPct val="100000"/>
            </a:lnSpc>
          </a:pPr>
          <a:endParaRPr lang="en-US"/>
        </a:p>
      </dgm:t>
    </dgm:pt>
    <dgm:pt modelId="{1C851A59-37F6-4D61-AE0E-374562EF3AEE}">
      <dgm:prSet/>
      <dgm:spPr/>
      <dgm:t>
        <a:bodyPr/>
        <a:lstStyle/>
        <a:p>
          <a:pPr>
            <a:lnSpc>
              <a:spcPct val="100000"/>
            </a:lnSpc>
            <a:defRPr cap="all"/>
          </a:pPr>
          <a:r>
            <a:rPr lang="en-US" dirty="0"/>
            <a:t>Clinical trials for ClearDrum® </a:t>
          </a:r>
        </a:p>
      </dgm:t>
    </dgm:pt>
    <dgm:pt modelId="{D69CEF6D-F439-41E1-8BEE-6860C4B47C39}" type="parTrans" cxnId="{8B0B0E7D-A185-4F8F-BAB7-5030746CE9A7}">
      <dgm:prSet/>
      <dgm:spPr/>
      <dgm:t>
        <a:bodyPr/>
        <a:lstStyle/>
        <a:p>
          <a:endParaRPr lang="en-US"/>
        </a:p>
      </dgm:t>
    </dgm:pt>
    <dgm:pt modelId="{2A5EA87E-9B84-47D3-AE61-F05CF8CD3423}" type="sibTrans" cxnId="{8B0B0E7D-A185-4F8F-BAB7-5030746CE9A7}">
      <dgm:prSet/>
      <dgm:spPr/>
      <dgm:t>
        <a:bodyPr/>
        <a:lstStyle/>
        <a:p>
          <a:pPr>
            <a:lnSpc>
              <a:spcPct val="100000"/>
            </a:lnSpc>
          </a:pPr>
          <a:endParaRPr lang="en-US"/>
        </a:p>
      </dgm:t>
    </dgm:pt>
    <dgm:pt modelId="{865B04EE-CC7A-457E-9CE3-7DAC5AFF9BBC}">
      <dgm:prSet/>
      <dgm:spPr/>
      <dgm:t>
        <a:bodyPr/>
        <a:lstStyle/>
        <a:p>
          <a:pPr>
            <a:lnSpc>
              <a:spcPct val="100000"/>
            </a:lnSpc>
            <a:defRPr cap="all"/>
          </a:pPr>
          <a:r>
            <a:rPr lang="en-US" dirty="0"/>
            <a:t>Scientific collaborations with every continent </a:t>
          </a:r>
        </a:p>
      </dgm:t>
    </dgm:pt>
    <dgm:pt modelId="{30E1B37A-9FDA-4A8B-9D56-073F25993CAF}" type="parTrans" cxnId="{BF28832B-4D42-405C-88A6-356CC9DA9835}">
      <dgm:prSet/>
      <dgm:spPr/>
      <dgm:t>
        <a:bodyPr/>
        <a:lstStyle/>
        <a:p>
          <a:endParaRPr lang="en-US"/>
        </a:p>
      </dgm:t>
    </dgm:pt>
    <dgm:pt modelId="{317B2C5E-98D3-480F-A48D-CB947DE9EF39}" type="sibTrans" cxnId="{BF28832B-4D42-405C-88A6-356CC9DA9835}">
      <dgm:prSet/>
      <dgm:spPr/>
      <dgm:t>
        <a:bodyPr/>
        <a:lstStyle/>
        <a:p>
          <a:pPr>
            <a:lnSpc>
              <a:spcPct val="100000"/>
            </a:lnSpc>
          </a:pPr>
          <a:endParaRPr lang="en-US"/>
        </a:p>
      </dgm:t>
    </dgm:pt>
    <dgm:pt modelId="{D87D6012-C409-4D40-B5B4-6BA0F5181FD1}">
      <dgm:prSet/>
      <dgm:spPr/>
      <dgm:t>
        <a:bodyPr/>
        <a:lstStyle/>
        <a:p>
          <a:pPr>
            <a:lnSpc>
              <a:spcPct val="100000"/>
            </a:lnSpc>
            <a:defRPr cap="all"/>
          </a:pPr>
          <a:r>
            <a:rPr lang="en-US" dirty="0"/>
            <a:t>World Health </a:t>
          </a:r>
          <a:r>
            <a:rPr lang="en-US" dirty="0" err="1"/>
            <a:t>Organisation</a:t>
          </a:r>
          <a:r>
            <a:rPr lang="en-US" dirty="0"/>
            <a:t> Collaborating Centre – 1 of 6 globally</a:t>
          </a:r>
        </a:p>
      </dgm:t>
    </dgm:pt>
    <dgm:pt modelId="{20055A72-B0C3-4F9A-972D-FDEC1B132DF9}" type="parTrans" cxnId="{DC0F8567-8E0D-437E-858D-AA98C8B32283}">
      <dgm:prSet/>
      <dgm:spPr/>
      <dgm:t>
        <a:bodyPr/>
        <a:lstStyle/>
        <a:p>
          <a:endParaRPr lang="en-US"/>
        </a:p>
      </dgm:t>
    </dgm:pt>
    <dgm:pt modelId="{401B6273-0C76-4F58-8AF3-30D57A7476A5}" type="sibTrans" cxnId="{DC0F8567-8E0D-437E-858D-AA98C8B32283}">
      <dgm:prSet/>
      <dgm:spPr/>
      <dgm:t>
        <a:bodyPr/>
        <a:lstStyle/>
        <a:p>
          <a:pPr>
            <a:lnSpc>
              <a:spcPct val="100000"/>
            </a:lnSpc>
          </a:pPr>
          <a:endParaRPr lang="en-US"/>
        </a:p>
      </dgm:t>
    </dgm:pt>
    <dgm:pt modelId="{9AA57B72-EDC9-4F57-B0B7-BE0094F44CCC}">
      <dgm:prSet/>
      <dgm:spPr/>
      <dgm:t>
        <a:bodyPr/>
        <a:lstStyle/>
        <a:p>
          <a:pPr>
            <a:lnSpc>
              <a:spcPct val="100000"/>
            </a:lnSpc>
            <a:defRPr cap="all"/>
          </a:pPr>
          <a:r>
            <a:rPr lang="en-US" dirty="0"/>
            <a:t>Training for all medical students </a:t>
          </a:r>
        </a:p>
      </dgm:t>
    </dgm:pt>
    <dgm:pt modelId="{D168C082-3743-444A-ACA7-8090C7C87BD5}" type="parTrans" cxnId="{14F04734-DEBD-498B-B55C-555E9FAB3133}">
      <dgm:prSet/>
      <dgm:spPr/>
      <dgm:t>
        <a:bodyPr/>
        <a:lstStyle/>
        <a:p>
          <a:endParaRPr lang="en-US"/>
        </a:p>
      </dgm:t>
    </dgm:pt>
    <dgm:pt modelId="{6128ECD0-5901-4388-8C17-720A93030F79}" type="sibTrans" cxnId="{14F04734-DEBD-498B-B55C-555E9FAB3133}">
      <dgm:prSet/>
      <dgm:spPr/>
      <dgm:t>
        <a:bodyPr/>
        <a:lstStyle/>
        <a:p>
          <a:endParaRPr lang="en-US"/>
        </a:p>
      </dgm:t>
    </dgm:pt>
    <dgm:pt modelId="{8B82BB4B-7821-46DC-89DB-79AFF9D52FE3}" type="pres">
      <dgm:prSet presAssocID="{2D939E5E-A779-4349-A9FB-D6F3ED9CF133}" presName="root" presStyleCnt="0">
        <dgm:presLayoutVars>
          <dgm:dir/>
          <dgm:resizeHandles val="exact"/>
        </dgm:presLayoutVars>
      </dgm:prSet>
      <dgm:spPr/>
    </dgm:pt>
    <dgm:pt modelId="{56808A74-F3C3-4D5F-9C59-080EDC47A842}" type="pres">
      <dgm:prSet presAssocID="{30D7C31C-F707-41AF-8B3F-694708D1B712}" presName="compNode" presStyleCnt="0"/>
      <dgm:spPr/>
    </dgm:pt>
    <dgm:pt modelId="{25BC752F-E3B3-4CC0-8875-804A4520390A}" type="pres">
      <dgm:prSet presAssocID="{30D7C31C-F707-41AF-8B3F-694708D1B712}" presName="iconBgRect" presStyleLbl="bgShp" presStyleIdx="0" presStyleCnt="7"/>
      <dgm:spPr/>
    </dgm:pt>
    <dgm:pt modelId="{AB2E55F5-805C-4519-B786-745F48749E24}" type="pres">
      <dgm:prSet presAssocID="{30D7C31C-F707-41AF-8B3F-694708D1B712}"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lle"/>
        </a:ext>
      </dgm:extLst>
    </dgm:pt>
    <dgm:pt modelId="{6372EB2D-B57E-471F-A5CF-7B39D8A5C0F3}" type="pres">
      <dgm:prSet presAssocID="{30D7C31C-F707-41AF-8B3F-694708D1B712}" presName="spaceRect" presStyleCnt="0"/>
      <dgm:spPr/>
    </dgm:pt>
    <dgm:pt modelId="{4A2CAA81-4AC6-4601-8283-C56B9A1EB416}" type="pres">
      <dgm:prSet presAssocID="{30D7C31C-F707-41AF-8B3F-694708D1B712}" presName="textRect" presStyleLbl="revTx" presStyleIdx="0" presStyleCnt="7">
        <dgm:presLayoutVars>
          <dgm:chMax val="1"/>
          <dgm:chPref val="1"/>
        </dgm:presLayoutVars>
      </dgm:prSet>
      <dgm:spPr/>
    </dgm:pt>
    <dgm:pt modelId="{AA10B909-81A3-4B9D-BF9A-0286804A1724}" type="pres">
      <dgm:prSet presAssocID="{C0129BB9-21D6-409F-A2F7-25270B380FD5}" presName="sibTrans" presStyleCnt="0"/>
      <dgm:spPr/>
    </dgm:pt>
    <dgm:pt modelId="{D93F2941-1E89-453A-902B-423EDEF95912}" type="pres">
      <dgm:prSet presAssocID="{D4BDAD1C-F7B7-42C6-92D2-4A2467EB1954}" presName="compNode" presStyleCnt="0"/>
      <dgm:spPr/>
    </dgm:pt>
    <dgm:pt modelId="{86EFA235-4DBF-4446-9DF1-03946D620688}" type="pres">
      <dgm:prSet presAssocID="{D4BDAD1C-F7B7-42C6-92D2-4A2467EB1954}" presName="iconBgRect" presStyleLbl="bgShp" presStyleIdx="1" presStyleCnt="7"/>
      <dgm:spPr/>
    </dgm:pt>
    <dgm:pt modelId="{1B2E1F72-DAD1-4220-A321-FD0D25CC7DB0}" type="pres">
      <dgm:prSet presAssocID="{D4BDAD1C-F7B7-42C6-92D2-4A2467EB1954}"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0BEF54E9-E7F2-4593-A780-E76B6E799A86}" type="pres">
      <dgm:prSet presAssocID="{D4BDAD1C-F7B7-42C6-92D2-4A2467EB1954}" presName="spaceRect" presStyleCnt="0"/>
      <dgm:spPr/>
    </dgm:pt>
    <dgm:pt modelId="{4F1CCEA0-B534-4B04-A395-DE1EA7A21A1D}" type="pres">
      <dgm:prSet presAssocID="{D4BDAD1C-F7B7-42C6-92D2-4A2467EB1954}" presName="textRect" presStyleLbl="revTx" presStyleIdx="1" presStyleCnt="7">
        <dgm:presLayoutVars>
          <dgm:chMax val="1"/>
          <dgm:chPref val="1"/>
        </dgm:presLayoutVars>
      </dgm:prSet>
      <dgm:spPr/>
    </dgm:pt>
    <dgm:pt modelId="{8AABF023-2A15-4A86-92AF-A1E7B199278B}" type="pres">
      <dgm:prSet presAssocID="{3F986DC9-4EB5-44B1-A681-D9CC06C2CE58}" presName="sibTrans" presStyleCnt="0"/>
      <dgm:spPr/>
    </dgm:pt>
    <dgm:pt modelId="{E6DBA190-446F-4D71-B377-9C014C8747BC}" type="pres">
      <dgm:prSet presAssocID="{0E7F32AD-F418-47AD-B24A-50ABE01967E3}" presName="compNode" presStyleCnt="0"/>
      <dgm:spPr/>
    </dgm:pt>
    <dgm:pt modelId="{F3A9BFF2-FAAD-4D63-96D2-5B8D8F2FD17F}" type="pres">
      <dgm:prSet presAssocID="{0E7F32AD-F418-47AD-B24A-50ABE01967E3}" presName="iconBgRect" presStyleLbl="bgShp" presStyleIdx="2" presStyleCnt="7"/>
      <dgm:spPr/>
    </dgm:pt>
    <dgm:pt modelId="{4FA59D43-6058-4E26-A8FD-436FF3CE8BBE}" type="pres">
      <dgm:prSet presAssocID="{0E7F32AD-F418-47AD-B24A-50ABE01967E3}"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wspaper"/>
        </a:ext>
      </dgm:extLst>
    </dgm:pt>
    <dgm:pt modelId="{CBF6E9EE-DAF1-4056-A06A-D39D89D67301}" type="pres">
      <dgm:prSet presAssocID="{0E7F32AD-F418-47AD-B24A-50ABE01967E3}" presName="spaceRect" presStyleCnt="0"/>
      <dgm:spPr/>
    </dgm:pt>
    <dgm:pt modelId="{3B754DED-3B04-424A-B4C2-5A1E1BD742FA}" type="pres">
      <dgm:prSet presAssocID="{0E7F32AD-F418-47AD-B24A-50ABE01967E3}" presName="textRect" presStyleLbl="revTx" presStyleIdx="2" presStyleCnt="7">
        <dgm:presLayoutVars>
          <dgm:chMax val="1"/>
          <dgm:chPref val="1"/>
        </dgm:presLayoutVars>
      </dgm:prSet>
      <dgm:spPr/>
    </dgm:pt>
    <dgm:pt modelId="{F671EA29-D4A2-4FAC-B6B2-A79B0EF5CC37}" type="pres">
      <dgm:prSet presAssocID="{1394A00C-D615-496E-96C8-FE7ACFB2C383}" presName="sibTrans" presStyleCnt="0"/>
      <dgm:spPr/>
    </dgm:pt>
    <dgm:pt modelId="{A05E9EB9-A6A2-4AC1-B5BF-B196ABC57939}" type="pres">
      <dgm:prSet presAssocID="{1C851A59-37F6-4D61-AE0E-374562EF3AEE}" presName="compNode" presStyleCnt="0"/>
      <dgm:spPr/>
    </dgm:pt>
    <dgm:pt modelId="{3901C6CF-78BC-43C5-A0DA-BF0F2359EE52}" type="pres">
      <dgm:prSet presAssocID="{1C851A59-37F6-4D61-AE0E-374562EF3AEE}" presName="iconBgRect" presStyleLbl="bgShp" presStyleIdx="3" presStyleCnt="7"/>
      <dgm:spPr/>
    </dgm:pt>
    <dgm:pt modelId="{B02E35F1-D4C2-42DC-9AC8-BE8B6B15CC8E}" type="pres">
      <dgm:prSet presAssocID="{1C851A59-37F6-4D61-AE0E-374562EF3AEE}"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eedle"/>
        </a:ext>
      </dgm:extLst>
    </dgm:pt>
    <dgm:pt modelId="{DACB26E6-1034-481D-9480-72A5229BA34D}" type="pres">
      <dgm:prSet presAssocID="{1C851A59-37F6-4D61-AE0E-374562EF3AEE}" presName="spaceRect" presStyleCnt="0"/>
      <dgm:spPr/>
    </dgm:pt>
    <dgm:pt modelId="{6F789C68-5068-4188-893A-3CD023C53C01}" type="pres">
      <dgm:prSet presAssocID="{1C851A59-37F6-4D61-AE0E-374562EF3AEE}" presName="textRect" presStyleLbl="revTx" presStyleIdx="3" presStyleCnt="7">
        <dgm:presLayoutVars>
          <dgm:chMax val="1"/>
          <dgm:chPref val="1"/>
        </dgm:presLayoutVars>
      </dgm:prSet>
      <dgm:spPr/>
    </dgm:pt>
    <dgm:pt modelId="{0847927D-A593-4BF2-B4D1-1A1610ED61DF}" type="pres">
      <dgm:prSet presAssocID="{2A5EA87E-9B84-47D3-AE61-F05CF8CD3423}" presName="sibTrans" presStyleCnt="0"/>
      <dgm:spPr/>
    </dgm:pt>
    <dgm:pt modelId="{395ADE9F-0CE3-4B1C-B1EB-6270BB75D03D}" type="pres">
      <dgm:prSet presAssocID="{865B04EE-CC7A-457E-9CE3-7DAC5AFF9BBC}" presName="compNode" presStyleCnt="0"/>
      <dgm:spPr/>
    </dgm:pt>
    <dgm:pt modelId="{7FF1666A-5664-4348-AE37-2C89F9F41C12}" type="pres">
      <dgm:prSet presAssocID="{865B04EE-CC7A-457E-9CE3-7DAC5AFF9BBC}" presName="iconBgRect" presStyleLbl="bgShp" presStyleIdx="4" presStyleCnt="7"/>
      <dgm:spPr/>
    </dgm:pt>
    <dgm:pt modelId="{092E72A0-2D5C-4C58-9FEE-089E9DBA4654}" type="pres">
      <dgm:prSet presAssocID="{865B04EE-CC7A-457E-9CE3-7DAC5AFF9BBC}"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urope"/>
        </a:ext>
      </dgm:extLst>
    </dgm:pt>
    <dgm:pt modelId="{780BD24F-4AFC-4837-BE28-C7D8482585D9}" type="pres">
      <dgm:prSet presAssocID="{865B04EE-CC7A-457E-9CE3-7DAC5AFF9BBC}" presName="spaceRect" presStyleCnt="0"/>
      <dgm:spPr/>
    </dgm:pt>
    <dgm:pt modelId="{BFDA7E2B-18E5-4712-A9A4-7CC87EC006D9}" type="pres">
      <dgm:prSet presAssocID="{865B04EE-CC7A-457E-9CE3-7DAC5AFF9BBC}" presName="textRect" presStyleLbl="revTx" presStyleIdx="4" presStyleCnt="7">
        <dgm:presLayoutVars>
          <dgm:chMax val="1"/>
          <dgm:chPref val="1"/>
        </dgm:presLayoutVars>
      </dgm:prSet>
      <dgm:spPr/>
    </dgm:pt>
    <dgm:pt modelId="{E640CB2A-5E74-462D-BEAE-54134FAE3F32}" type="pres">
      <dgm:prSet presAssocID="{317B2C5E-98D3-480F-A48D-CB947DE9EF39}" presName="sibTrans" presStyleCnt="0"/>
      <dgm:spPr/>
    </dgm:pt>
    <dgm:pt modelId="{F0CBFA6C-E627-4DB3-8AA6-540E2B260484}" type="pres">
      <dgm:prSet presAssocID="{D87D6012-C409-4D40-B5B4-6BA0F5181FD1}" presName="compNode" presStyleCnt="0"/>
      <dgm:spPr/>
    </dgm:pt>
    <dgm:pt modelId="{A1F811A1-2360-4E93-9291-C1199C0F06C0}" type="pres">
      <dgm:prSet presAssocID="{D87D6012-C409-4D40-B5B4-6BA0F5181FD1}" presName="iconBgRect" presStyleLbl="bgShp" presStyleIdx="5" presStyleCnt="7"/>
      <dgm:spPr/>
    </dgm:pt>
    <dgm:pt modelId="{043F2051-FD20-457D-8482-76F2542D7295}" type="pres">
      <dgm:prSet presAssocID="{D87D6012-C409-4D40-B5B4-6BA0F5181FD1}"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pt>
    <dgm:pt modelId="{6517E77A-EB7E-4977-B04C-15D9D14B8ED9}" type="pres">
      <dgm:prSet presAssocID="{D87D6012-C409-4D40-B5B4-6BA0F5181FD1}" presName="spaceRect" presStyleCnt="0"/>
      <dgm:spPr/>
    </dgm:pt>
    <dgm:pt modelId="{421980BB-BA5B-4FF5-AB18-D98F752E29BF}" type="pres">
      <dgm:prSet presAssocID="{D87D6012-C409-4D40-B5B4-6BA0F5181FD1}" presName="textRect" presStyleLbl="revTx" presStyleIdx="5" presStyleCnt="7">
        <dgm:presLayoutVars>
          <dgm:chMax val="1"/>
          <dgm:chPref val="1"/>
        </dgm:presLayoutVars>
      </dgm:prSet>
      <dgm:spPr/>
    </dgm:pt>
    <dgm:pt modelId="{CF4B6983-E452-4D02-AF60-E2308F4D2776}" type="pres">
      <dgm:prSet presAssocID="{401B6273-0C76-4F58-8AF3-30D57A7476A5}" presName="sibTrans" presStyleCnt="0"/>
      <dgm:spPr/>
    </dgm:pt>
    <dgm:pt modelId="{B0E43F30-FB4D-420C-B717-4EAC4F6BEFB6}" type="pres">
      <dgm:prSet presAssocID="{9AA57B72-EDC9-4F57-B0B7-BE0094F44CCC}" presName="compNode" presStyleCnt="0"/>
      <dgm:spPr/>
    </dgm:pt>
    <dgm:pt modelId="{B13C7D69-C26B-4A2F-A6FD-6A728BA13599}" type="pres">
      <dgm:prSet presAssocID="{9AA57B72-EDC9-4F57-B0B7-BE0094F44CCC}" presName="iconBgRect" presStyleLbl="bgShp" presStyleIdx="6" presStyleCnt="7"/>
      <dgm:spPr/>
    </dgm:pt>
    <dgm:pt modelId="{82970826-0A95-49AE-9058-70C4FB9D1213}" type="pres">
      <dgm:prSet presAssocID="{9AA57B72-EDC9-4F57-B0B7-BE0094F44CCC}"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Stethoscope"/>
        </a:ext>
      </dgm:extLst>
    </dgm:pt>
    <dgm:pt modelId="{F8BED4AE-44E5-4C7D-B98B-3DF6365B7E76}" type="pres">
      <dgm:prSet presAssocID="{9AA57B72-EDC9-4F57-B0B7-BE0094F44CCC}" presName="spaceRect" presStyleCnt="0"/>
      <dgm:spPr/>
    </dgm:pt>
    <dgm:pt modelId="{EF24BEC3-9CA3-436E-825A-D77166853F13}" type="pres">
      <dgm:prSet presAssocID="{9AA57B72-EDC9-4F57-B0B7-BE0094F44CCC}" presName="textRect" presStyleLbl="revTx" presStyleIdx="6" presStyleCnt="7">
        <dgm:presLayoutVars>
          <dgm:chMax val="1"/>
          <dgm:chPref val="1"/>
        </dgm:presLayoutVars>
      </dgm:prSet>
      <dgm:spPr/>
    </dgm:pt>
  </dgm:ptLst>
  <dgm:cxnLst>
    <dgm:cxn modelId="{7FE3FD0B-7086-4B7A-8761-73804208CB2F}" type="presOf" srcId="{9AA57B72-EDC9-4F57-B0B7-BE0094F44CCC}" destId="{EF24BEC3-9CA3-436E-825A-D77166853F13}" srcOrd="0" destOrd="0" presId="urn:microsoft.com/office/officeart/2018/5/layout/IconCircleLabelList"/>
    <dgm:cxn modelId="{BF28832B-4D42-405C-88A6-356CC9DA9835}" srcId="{2D939E5E-A779-4349-A9FB-D6F3ED9CF133}" destId="{865B04EE-CC7A-457E-9CE3-7DAC5AFF9BBC}" srcOrd="4" destOrd="0" parTransId="{30E1B37A-9FDA-4A8B-9D56-073F25993CAF}" sibTransId="{317B2C5E-98D3-480F-A48D-CB947DE9EF39}"/>
    <dgm:cxn modelId="{14F04734-DEBD-498B-B55C-555E9FAB3133}" srcId="{2D939E5E-A779-4349-A9FB-D6F3ED9CF133}" destId="{9AA57B72-EDC9-4F57-B0B7-BE0094F44CCC}" srcOrd="6" destOrd="0" parTransId="{D168C082-3743-444A-ACA7-8090C7C87BD5}" sibTransId="{6128ECD0-5901-4388-8C17-720A93030F79}"/>
    <dgm:cxn modelId="{D8DCCB3C-5E86-4161-8935-A76EAEFBA963}" type="presOf" srcId="{0E7F32AD-F418-47AD-B24A-50ABE01967E3}" destId="{3B754DED-3B04-424A-B4C2-5A1E1BD742FA}" srcOrd="0" destOrd="0" presId="urn:microsoft.com/office/officeart/2018/5/layout/IconCircleLabelList"/>
    <dgm:cxn modelId="{DC0F8567-8E0D-437E-858D-AA98C8B32283}" srcId="{2D939E5E-A779-4349-A9FB-D6F3ED9CF133}" destId="{D87D6012-C409-4D40-B5B4-6BA0F5181FD1}" srcOrd="5" destOrd="0" parTransId="{20055A72-B0C3-4F9A-972D-FDEC1B132DF9}" sibTransId="{401B6273-0C76-4F58-8AF3-30D57A7476A5}"/>
    <dgm:cxn modelId="{90CC6376-75AE-4547-92D5-7BBDACA5B8DF}" type="presOf" srcId="{1C851A59-37F6-4D61-AE0E-374562EF3AEE}" destId="{6F789C68-5068-4188-893A-3CD023C53C01}" srcOrd="0" destOrd="0" presId="urn:microsoft.com/office/officeart/2018/5/layout/IconCircleLabelList"/>
    <dgm:cxn modelId="{8B0B0E7D-A185-4F8F-BAB7-5030746CE9A7}" srcId="{2D939E5E-A779-4349-A9FB-D6F3ED9CF133}" destId="{1C851A59-37F6-4D61-AE0E-374562EF3AEE}" srcOrd="3" destOrd="0" parTransId="{D69CEF6D-F439-41E1-8BEE-6860C4B47C39}" sibTransId="{2A5EA87E-9B84-47D3-AE61-F05CF8CD3423}"/>
    <dgm:cxn modelId="{9468EE9A-04F1-457C-B9DB-F04A5803D8C0}" srcId="{2D939E5E-A779-4349-A9FB-D6F3ED9CF133}" destId="{D4BDAD1C-F7B7-42C6-92D2-4A2467EB1954}" srcOrd="1" destOrd="0" parTransId="{A6AF485F-819E-475C-9BFA-88253BC997A6}" sibTransId="{3F986DC9-4EB5-44B1-A681-D9CC06C2CE58}"/>
    <dgm:cxn modelId="{D5128AA7-ADD7-4DB2-9D4B-48240EF406D9}" type="presOf" srcId="{2D939E5E-A779-4349-A9FB-D6F3ED9CF133}" destId="{8B82BB4B-7821-46DC-89DB-79AFF9D52FE3}" srcOrd="0" destOrd="0" presId="urn:microsoft.com/office/officeart/2018/5/layout/IconCircleLabelList"/>
    <dgm:cxn modelId="{A1EB88B8-B17D-469C-A4B8-BBA4E687A257}" srcId="{2D939E5E-A779-4349-A9FB-D6F3ED9CF133}" destId="{30D7C31C-F707-41AF-8B3F-694708D1B712}" srcOrd="0" destOrd="0" parTransId="{A7DA80BE-E94E-4AD5-B671-BD0E718FB2B7}" sibTransId="{C0129BB9-21D6-409F-A2F7-25270B380FD5}"/>
    <dgm:cxn modelId="{C7DFBCB8-9347-46BE-95E5-CC2C3520B405}" type="presOf" srcId="{865B04EE-CC7A-457E-9CE3-7DAC5AFF9BBC}" destId="{BFDA7E2B-18E5-4712-A9A4-7CC87EC006D9}" srcOrd="0" destOrd="0" presId="urn:microsoft.com/office/officeart/2018/5/layout/IconCircleLabelList"/>
    <dgm:cxn modelId="{561BF2D5-791A-40BB-A1AE-4159FA84C8F9}" type="presOf" srcId="{30D7C31C-F707-41AF-8B3F-694708D1B712}" destId="{4A2CAA81-4AC6-4601-8283-C56B9A1EB416}" srcOrd="0" destOrd="0" presId="urn:microsoft.com/office/officeart/2018/5/layout/IconCircleLabelList"/>
    <dgm:cxn modelId="{B49350D8-342E-45AA-9D69-91DDD07FC59B}" srcId="{2D939E5E-A779-4349-A9FB-D6F3ED9CF133}" destId="{0E7F32AD-F418-47AD-B24A-50ABE01967E3}" srcOrd="2" destOrd="0" parTransId="{80F9B3D1-5B55-48AF-BE70-9A478AF69679}" sibTransId="{1394A00C-D615-496E-96C8-FE7ACFB2C383}"/>
    <dgm:cxn modelId="{189147EC-0C72-4ABB-98E8-C76807357897}" type="presOf" srcId="{D4BDAD1C-F7B7-42C6-92D2-4A2467EB1954}" destId="{4F1CCEA0-B534-4B04-A395-DE1EA7A21A1D}" srcOrd="0" destOrd="0" presId="urn:microsoft.com/office/officeart/2018/5/layout/IconCircleLabelList"/>
    <dgm:cxn modelId="{DBF029FE-6F69-4A45-916C-E4CA9D2FCD17}" type="presOf" srcId="{D87D6012-C409-4D40-B5B4-6BA0F5181FD1}" destId="{421980BB-BA5B-4FF5-AB18-D98F752E29BF}" srcOrd="0" destOrd="0" presId="urn:microsoft.com/office/officeart/2018/5/layout/IconCircleLabelList"/>
    <dgm:cxn modelId="{7AA93C8C-C714-4115-A6D7-E6DC29C7E30C}" type="presParOf" srcId="{8B82BB4B-7821-46DC-89DB-79AFF9D52FE3}" destId="{56808A74-F3C3-4D5F-9C59-080EDC47A842}" srcOrd="0" destOrd="0" presId="urn:microsoft.com/office/officeart/2018/5/layout/IconCircleLabelList"/>
    <dgm:cxn modelId="{CB3332CE-E9AE-44C0-AF94-6323CBF02DC9}" type="presParOf" srcId="{56808A74-F3C3-4D5F-9C59-080EDC47A842}" destId="{25BC752F-E3B3-4CC0-8875-804A4520390A}" srcOrd="0" destOrd="0" presId="urn:microsoft.com/office/officeart/2018/5/layout/IconCircleLabelList"/>
    <dgm:cxn modelId="{14855315-A964-4EF8-B6E4-E5987E84B132}" type="presParOf" srcId="{56808A74-F3C3-4D5F-9C59-080EDC47A842}" destId="{AB2E55F5-805C-4519-B786-745F48749E24}" srcOrd="1" destOrd="0" presId="urn:microsoft.com/office/officeart/2018/5/layout/IconCircleLabelList"/>
    <dgm:cxn modelId="{58524827-C40B-4E50-BDA3-280503CE124B}" type="presParOf" srcId="{56808A74-F3C3-4D5F-9C59-080EDC47A842}" destId="{6372EB2D-B57E-471F-A5CF-7B39D8A5C0F3}" srcOrd="2" destOrd="0" presId="urn:microsoft.com/office/officeart/2018/5/layout/IconCircleLabelList"/>
    <dgm:cxn modelId="{4FBD9609-805C-4E50-B73D-39BF08D1FC60}" type="presParOf" srcId="{56808A74-F3C3-4D5F-9C59-080EDC47A842}" destId="{4A2CAA81-4AC6-4601-8283-C56B9A1EB416}" srcOrd="3" destOrd="0" presId="urn:microsoft.com/office/officeart/2018/5/layout/IconCircleLabelList"/>
    <dgm:cxn modelId="{B5D9375E-911F-4A1E-BE79-6D47804B0049}" type="presParOf" srcId="{8B82BB4B-7821-46DC-89DB-79AFF9D52FE3}" destId="{AA10B909-81A3-4B9D-BF9A-0286804A1724}" srcOrd="1" destOrd="0" presId="urn:microsoft.com/office/officeart/2018/5/layout/IconCircleLabelList"/>
    <dgm:cxn modelId="{0C19EC23-F481-4272-BDE4-BD90B5B2CC35}" type="presParOf" srcId="{8B82BB4B-7821-46DC-89DB-79AFF9D52FE3}" destId="{D93F2941-1E89-453A-902B-423EDEF95912}" srcOrd="2" destOrd="0" presId="urn:microsoft.com/office/officeart/2018/5/layout/IconCircleLabelList"/>
    <dgm:cxn modelId="{75911D9B-7B09-4E1A-A2DE-04429F968959}" type="presParOf" srcId="{D93F2941-1E89-453A-902B-423EDEF95912}" destId="{86EFA235-4DBF-4446-9DF1-03946D620688}" srcOrd="0" destOrd="0" presId="urn:microsoft.com/office/officeart/2018/5/layout/IconCircleLabelList"/>
    <dgm:cxn modelId="{64F11788-1262-4875-9E51-132F2924FD44}" type="presParOf" srcId="{D93F2941-1E89-453A-902B-423EDEF95912}" destId="{1B2E1F72-DAD1-4220-A321-FD0D25CC7DB0}" srcOrd="1" destOrd="0" presId="urn:microsoft.com/office/officeart/2018/5/layout/IconCircleLabelList"/>
    <dgm:cxn modelId="{FE19B852-2F58-4EC2-8957-D36018127D3E}" type="presParOf" srcId="{D93F2941-1E89-453A-902B-423EDEF95912}" destId="{0BEF54E9-E7F2-4593-A780-E76B6E799A86}" srcOrd="2" destOrd="0" presId="urn:microsoft.com/office/officeart/2018/5/layout/IconCircleLabelList"/>
    <dgm:cxn modelId="{8D091099-57C8-4B6C-9758-61BA429EB238}" type="presParOf" srcId="{D93F2941-1E89-453A-902B-423EDEF95912}" destId="{4F1CCEA0-B534-4B04-A395-DE1EA7A21A1D}" srcOrd="3" destOrd="0" presId="urn:microsoft.com/office/officeart/2018/5/layout/IconCircleLabelList"/>
    <dgm:cxn modelId="{D3CCF155-9064-4D92-AE36-3F73666C804C}" type="presParOf" srcId="{8B82BB4B-7821-46DC-89DB-79AFF9D52FE3}" destId="{8AABF023-2A15-4A86-92AF-A1E7B199278B}" srcOrd="3" destOrd="0" presId="urn:microsoft.com/office/officeart/2018/5/layout/IconCircleLabelList"/>
    <dgm:cxn modelId="{BC690717-845D-40CA-A8B5-736D8C359B77}" type="presParOf" srcId="{8B82BB4B-7821-46DC-89DB-79AFF9D52FE3}" destId="{E6DBA190-446F-4D71-B377-9C014C8747BC}" srcOrd="4" destOrd="0" presId="urn:microsoft.com/office/officeart/2018/5/layout/IconCircleLabelList"/>
    <dgm:cxn modelId="{CA4DCFC7-BD4F-46BF-9C6A-2B84BA1247AC}" type="presParOf" srcId="{E6DBA190-446F-4D71-B377-9C014C8747BC}" destId="{F3A9BFF2-FAAD-4D63-96D2-5B8D8F2FD17F}" srcOrd="0" destOrd="0" presId="urn:microsoft.com/office/officeart/2018/5/layout/IconCircleLabelList"/>
    <dgm:cxn modelId="{77AB74E3-CAB0-4440-B821-3F218DE7182A}" type="presParOf" srcId="{E6DBA190-446F-4D71-B377-9C014C8747BC}" destId="{4FA59D43-6058-4E26-A8FD-436FF3CE8BBE}" srcOrd="1" destOrd="0" presId="urn:microsoft.com/office/officeart/2018/5/layout/IconCircleLabelList"/>
    <dgm:cxn modelId="{94288AE2-6421-4F51-B0F3-CEC94586B849}" type="presParOf" srcId="{E6DBA190-446F-4D71-B377-9C014C8747BC}" destId="{CBF6E9EE-DAF1-4056-A06A-D39D89D67301}" srcOrd="2" destOrd="0" presId="urn:microsoft.com/office/officeart/2018/5/layout/IconCircleLabelList"/>
    <dgm:cxn modelId="{BFFA0F91-3461-49A5-86AD-1C750DF4FBDC}" type="presParOf" srcId="{E6DBA190-446F-4D71-B377-9C014C8747BC}" destId="{3B754DED-3B04-424A-B4C2-5A1E1BD742FA}" srcOrd="3" destOrd="0" presId="urn:microsoft.com/office/officeart/2018/5/layout/IconCircleLabelList"/>
    <dgm:cxn modelId="{D9F311F8-4161-4DA4-9AEF-AED5DA2AD1BC}" type="presParOf" srcId="{8B82BB4B-7821-46DC-89DB-79AFF9D52FE3}" destId="{F671EA29-D4A2-4FAC-B6B2-A79B0EF5CC37}" srcOrd="5" destOrd="0" presId="urn:microsoft.com/office/officeart/2018/5/layout/IconCircleLabelList"/>
    <dgm:cxn modelId="{E0C4FF8D-F5DC-4952-863F-FAA7EDD70243}" type="presParOf" srcId="{8B82BB4B-7821-46DC-89DB-79AFF9D52FE3}" destId="{A05E9EB9-A6A2-4AC1-B5BF-B196ABC57939}" srcOrd="6" destOrd="0" presId="urn:microsoft.com/office/officeart/2018/5/layout/IconCircleLabelList"/>
    <dgm:cxn modelId="{BC940A65-D798-4BB2-8AC7-5AFACD55C7E0}" type="presParOf" srcId="{A05E9EB9-A6A2-4AC1-B5BF-B196ABC57939}" destId="{3901C6CF-78BC-43C5-A0DA-BF0F2359EE52}" srcOrd="0" destOrd="0" presId="urn:microsoft.com/office/officeart/2018/5/layout/IconCircleLabelList"/>
    <dgm:cxn modelId="{1BEFD1E3-801C-4D53-8BE5-8141840D7694}" type="presParOf" srcId="{A05E9EB9-A6A2-4AC1-B5BF-B196ABC57939}" destId="{B02E35F1-D4C2-42DC-9AC8-BE8B6B15CC8E}" srcOrd="1" destOrd="0" presId="urn:microsoft.com/office/officeart/2018/5/layout/IconCircleLabelList"/>
    <dgm:cxn modelId="{43742D01-F015-4958-9534-2E2F2D755983}" type="presParOf" srcId="{A05E9EB9-A6A2-4AC1-B5BF-B196ABC57939}" destId="{DACB26E6-1034-481D-9480-72A5229BA34D}" srcOrd="2" destOrd="0" presId="urn:microsoft.com/office/officeart/2018/5/layout/IconCircleLabelList"/>
    <dgm:cxn modelId="{3AE187C0-9F61-4BD8-B4C0-8AED5C17BB72}" type="presParOf" srcId="{A05E9EB9-A6A2-4AC1-B5BF-B196ABC57939}" destId="{6F789C68-5068-4188-893A-3CD023C53C01}" srcOrd="3" destOrd="0" presId="urn:microsoft.com/office/officeart/2018/5/layout/IconCircleLabelList"/>
    <dgm:cxn modelId="{68E9592A-ED71-4E3D-B04C-F268BA906955}" type="presParOf" srcId="{8B82BB4B-7821-46DC-89DB-79AFF9D52FE3}" destId="{0847927D-A593-4BF2-B4D1-1A1610ED61DF}" srcOrd="7" destOrd="0" presId="urn:microsoft.com/office/officeart/2018/5/layout/IconCircleLabelList"/>
    <dgm:cxn modelId="{0571E222-09CD-462D-AF78-36FCBA96C754}" type="presParOf" srcId="{8B82BB4B-7821-46DC-89DB-79AFF9D52FE3}" destId="{395ADE9F-0CE3-4B1C-B1EB-6270BB75D03D}" srcOrd="8" destOrd="0" presId="urn:microsoft.com/office/officeart/2018/5/layout/IconCircleLabelList"/>
    <dgm:cxn modelId="{E4B7A277-BB00-4A51-9A9B-7C4F271BCC00}" type="presParOf" srcId="{395ADE9F-0CE3-4B1C-B1EB-6270BB75D03D}" destId="{7FF1666A-5664-4348-AE37-2C89F9F41C12}" srcOrd="0" destOrd="0" presId="urn:microsoft.com/office/officeart/2018/5/layout/IconCircleLabelList"/>
    <dgm:cxn modelId="{5D5E0A22-F693-4731-88EE-A93837395C74}" type="presParOf" srcId="{395ADE9F-0CE3-4B1C-B1EB-6270BB75D03D}" destId="{092E72A0-2D5C-4C58-9FEE-089E9DBA4654}" srcOrd="1" destOrd="0" presId="urn:microsoft.com/office/officeart/2018/5/layout/IconCircleLabelList"/>
    <dgm:cxn modelId="{1ED37F34-8765-4BEF-8D96-4593C509BF87}" type="presParOf" srcId="{395ADE9F-0CE3-4B1C-B1EB-6270BB75D03D}" destId="{780BD24F-4AFC-4837-BE28-C7D8482585D9}" srcOrd="2" destOrd="0" presId="urn:microsoft.com/office/officeart/2018/5/layout/IconCircleLabelList"/>
    <dgm:cxn modelId="{909C232F-480A-4947-8448-C064CAFF73B0}" type="presParOf" srcId="{395ADE9F-0CE3-4B1C-B1EB-6270BB75D03D}" destId="{BFDA7E2B-18E5-4712-A9A4-7CC87EC006D9}" srcOrd="3" destOrd="0" presId="urn:microsoft.com/office/officeart/2018/5/layout/IconCircleLabelList"/>
    <dgm:cxn modelId="{30C75402-285F-460D-A70D-6D49C0E51FC3}" type="presParOf" srcId="{8B82BB4B-7821-46DC-89DB-79AFF9D52FE3}" destId="{E640CB2A-5E74-462D-BEAE-54134FAE3F32}" srcOrd="9" destOrd="0" presId="urn:microsoft.com/office/officeart/2018/5/layout/IconCircleLabelList"/>
    <dgm:cxn modelId="{07FEA9AE-8F55-42B1-A6DA-E7DAEDDEAECD}" type="presParOf" srcId="{8B82BB4B-7821-46DC-89DB-79AFF9D52FE3}" destId="{F0CBFA6C-E627-4DB3-8AA6-540E2B260484}" srcOrd="10" destOrd="0" presId="urn:microsoft.com/office/officeart/2018/5/layout/IconCircleLabelList"/>
    <dgm:cxn modelId="{5B657C3F-9715-40AD-B77C-D497736267B2}" type="presParOf" srcId="{F0CBFA6C-E627-4DB3-8AA6-540E2B260484}" destId="{A1F811A1-2360-4E93-9291-C1199C0F06C0}" srcOrd="0" destOrd="0" presId="urn:microsoft.com/office/officeart/2018/5/layout/IconCircleLabelList"/>
    <dgm:cxn modelId="{B0C9D6B6-9A7E-4FCC-8AEB-BC5787E5E2D3}" type="presParOf" srcId="{F0CBFA6C-E627-4DB3-8AA6-540E2B260484}" destId="{043F2051-FD20-457D-8482-76F2542D7295}" srcOrd="1" destOrd="0" presId="urn:microsoft.com/office/officeart/2018/5/layout/IconCircleLabelList"/>
    <dgm:cxn modelId="{BC6D872A-C7AD-402B-84F2-461EF0E2BD55}" type="presParOf" srcId="{F0CBFA6C-E627-4DB3-8AA6-540E2B260484}" destId="{6517E77A-EB7E-4977-B04C-15D9D14B8ED9}" srcOrd="2" destOrd="0" presId="urn:microsoft.com/office/officeart/2018/5/layout/IconCircleLabelList"/>
    <dgm:cxn modelId="{68D7D267-DA56-41D0-90BA-503E32665193}" type="presParOf" srcId="{F0CBFA6C-E627-4DB3-8AA6-540E2B260484}" destId="{421980BB-BA5B-4FF5-AB18-D98F752E29BF}" srcOrd="3" destOrd="0" presId="urn:microsoft.com/office/officeart/2018/5/layout/IconCircleLabelList"/>
    <dgm:cxn modelId="{85456D07-02BC-4255-B5FF-324AD05B44CF}" type="presParOf" srcId="{8B82BB4B-7821-46DC-89DB-79AFF9D52FE3}" destId="{CF4B6983-E452-4D02-AF60-E2308F4D2776}" srcOrd="11" destOrd="0" presId="urn:microsoft.com/office/officeart/2018/5/layout/IconCircleLabelList"/>
    <dgm:cxn modelId="{D5F4A746-D243-4681-AF13-E49F89FA3D6F}" type="presParOf" srcId="{8B82BB4B-7821-46DC-89DB-79AFF9D52FE3}" destId="{B0E43F30-FB4D-420C-B717-4EAC4F6BEFB6}" srcOrd="12" destOrd="0" presId="urn:microsoft.com/office/officeart/2018/5/layout/IconCircleLabelList"/>
    <dgm:cxn modelId="{62177775-11C1-41AD-B40E-D51B80E39745}" type="presParOf" srcId="{B0E43F30-FB4D-420C-B717-4EAC4F6BEFB6}" destId="{B13C7D69-C26B-4A2F-A6FD-6A728BA13599}" srcOrd="0" destOrd="0" presId="urn:microsoft.com/office/officeart/2018/5/layout/IconCircleLabelList"/>
    <dgm:cxn modelId="{2E83F85D-4BD5-4ACF-A56E-6B5422FA69ED}" type="presParOf" srcId="{B0E43F30-FB4D-420C-B717-4EAC4F6BEFB6}" destId="{82970826-0A95-49AE-9058-70C4FB9D1213}" srcOrd="1" destOrd="0" presId="urn:microsoft.com/office/officeart/2018/5/layout/IconCircleLabelList"/>
    <dgm:cxn modelId="{8CA9A4EE-0278-4A19-8521-F1C77F851F02}" type="presParOf" srcId="{B0E43F30-FB4D-420C-B717-4EAC4F6BEFB6}" destId="{F8BED4AE-44E5-4C7D-B98B-3DF6365B7E76}" srcOrd="2" destOrd="0" presId="urn:microsoft.com/office/officeart/2018/5/layout/IconCircleLabelList"/>
    <dgm:cxn modelId="{2852FA1B-7C86-42F6-8730-9CBFC69C76DF}" type="presParOf" srcId="{B0E43F30-FB4D-420C-B717-4EAC4F6BEFB6}" destId="{EF24BEC3-9CA3-436E-825A-D77166853F1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EEA8364-AF11-49FF-B522-DB0509D26E0E}" type="doc">
      <dgm:prSet loTypeId="urn:microsoft.com/office/officeart/2005/8/layout/arrow2" loCatId="process" qsTypeId="urn:microsoft.com/office/officeart/2005/8/quickstyle/simple1" qsCatId="simple" csTypeId="urn:microsoft.com/office/officeart/2005/8/colors/accent1_5" csCatId="accent1" phldr="1"/>
      <dgm:spPr/>
    </dgm:pt>
    <dgm:pt modelId="{6EC748E0-6E7C-479A-95E7-55512121ACCC}">
      <dgm:prSet phldrT="[Text]"/>
      <dgm:spPr/>
      <dgm:t>
        <a:bodyPr/>
        <a:lstStyle/>
        <a:p>
          <a:r>
            <a:rPr lang="en-AU" dirty="0"/>
            <a:t>Speak Clearly</a:t>
          </a:r>
        </a:p>
      </dgm:t>
    </dgm:pt>
    <dgm:pt modelId="{C09BA4F1-1DCE-45CF-AA8A-7FA1EE9B6422}" type="parTrans" cxnId="{E5E6EA48-F023-490B-8395-22A4EA209605}">
      <dgm:prSet/>
      <dgm:spPr/>
      <dgm:t>
        <a:bodyPr/>
        <a:lstStyle/>
        <a:p>
          <a:endParaRPr lang="en-AU"/>
        </a:p>
      </dgm:t>
    </dgm:pt>
    <dgm:pt modelId="{2ECEE18A-E073-4D78-AE5C-45F14DEED5B1}" type="sibTrans" cxnId="{E5E6EA48-F023-490B-8395-22A4EA209605}">
      <dgm:prSet/>
      <dgm:spPr/>
      <dgm:t>
        <a:bodyPr/>
        <a:lstStyle/>
        <a:p>
          <a:endParaRPr lang="en-AU"/>
        </a:p>
      </dgm:t>
    </dgm:pt>
    <dgm:pt modelId="{E70710DC-6A75-4C5D-A630-5A36BDE8F284}">
      <dgm:prSet phldrT="[Text]"/>
      <dgm:spPr/>
      <dgm:t>
        <a:bodyPr/>
        <a:lstStyle/>
        <a:p>
          <a:r>
            <a:rPr lang="en-AU" dirty="0"/>
            <a:t>Limit background noise</a:t>
          </a:r>
        </a:p>
      </dgm:t>
    </dgm:pt>
    <dgm:pt modelId="{13C2616E-1E77-4F1C-8C3A-1909EDCC7CA2}" type="parTrans" cxnId="{F55E6B98-C866-4553-BF97-1D5BC162AE81}">
      <dgm:prSet/>
      <dgm:spPr/>
      <dgm:t>
        <a:bodyPr/>
        <a:lstStyle/>
        <a:p>
          <a:endParaRPr lang="en-AU"/>
        </a:p>
      </dgm:t>
    </dgm:pt>
    <dgm:pt modelId="{3F712B7D-3B6B-4949-8642-7E122E57D404}" type="sibTrans" cxnId="{F55E6B98-C866-4553-BF97-1D5BC162AE81}">
      <dgm:prSet/>
      <dgm:spPr/>
      <dgm:t>
        <a:bodyPr/>
        <a:lstStyle/>
        <a:p>
          <a:endParaRPr lang="en-AU"/>
        </a:p>
      </dgm:t>
    </dgm:pt>
    <dgm:pt modelId="{5A24D62C-A97A-46A7-AE15-AD0B30CDE7D2}">
      <dgm:prSet phldrT="[Text]"/>
      <dgm:spPr/>
      <dgm:t>
        <a:bodyPr/>
        <a:lstStyle/>
        <a:p>
          <a:r>
            <a:rPr lang="en-AU" dirty="0"/>
            <a:t>Re-phrase</a:t>
          </a:r>
        </a:p>
      </dgm:t>
    </dgm:pt>
    <dgm:pt modelId="{EEE06BE7-0ADA-4ABF-A57A-CE60131EF559}" type="parTrans" cxnId="{93A00654-D3A1-4C07-B69F-44ABFB0282E3}">
      <dgm:prSet/>
      <dgm:spPr/>
      <dgm:t>
        <a:bodyPr/>
        <a:lstStyle/>
        <a:p>
          <a:endParaRPr lang="en-AU"/>
        </a:p>
      </dgm:t>
    </dgm:pt>
    <dgm:pt modelId="{3FE7D858-EE68-4F82-99D5-DAD1DF80DBB6}" type="sibTrans" cxnId="{93A00654-D3A1-4C07-B69F-44ABFB0282E3}">
      <dgm:prSet/>
      <dgm:spPr/>
      <dgm:t>
        <a:bodyPr/>
        <a:lstStyle/>
        <a:p>
          <a:endParaRPr lang="en-AU"/>
        </a:p>
      </dgm:t>
    </dgm:pt>
    <dgm:pt modelId="{C5C59276-BEF3-4324-AB65-A583B3C4BAD2}">
      <dgm:prSet phldrT="[Text]"/>
      <dgm:spPr/>
      <dgm:t>
        <a:bodyPr/>
        <a:lstStyle/>
        <a:p>
          <a:r>
            <a:rPr lang="en-AU" dirty="0"/>
            <a:t>Gestures</a:t>
          </a:r>
        </a:p>
      </dgm:t>
    </dgm:pt>
    <dgm:pt modelId="{C714EC1D-733B-4F6B-9A1B-945BA5AF0693}" type="parTrans" cxnId="{25EA6E32-76F4-4AB1-8065-930A7CA87AF3}">
      <dgm:prSet/>
      <dgm:spPr/>
      <dgm:t>
        <a:bodyPr/>
        <a:lstStyle/>
        <a:p>
          <a:endParaRPr lang="en-AU"/>
        </a:p>
      </dgm:t>
    </dgm:pt>
    <dgm:pt modelId="{74AFF86B-E832-4171-A710-1DDD084FAFDB}" type="sibTrans" cxnId="{25EA6E32-76F4-4AB1-8065-930A7CA87AF3}">
      <dgm:prSet/>
      <dgm:spPr/>
      <dgm:t>
        <a:bodyPr/>
        <a:lstStyle/>
        <a:p>
          <a:endParaRPr lang="en-AU"/>
        </a:p>
      </dgm:t>
    </dgm:pt>
    <dgm:pt modelId="{BB7E7B3C-80FD-4593-9DAD-AE32C8CEF851}">
      <dgm:prSet phldrT="[Text]"/>
      <dgm:spPr/>
      <dgm:t>
        <a:bodyPr/>
        <a:lstStyle/>
        <a:p>
          <a:r>
            <a:rPr lang="en-AU" dirty="0"/>
            <a:t>Closer &amp; face the person</a:t>
          </a:r>
        </a:p>
      </dgm:t>
    </dgm:pt>
    <dgm:pt modelId="{A4A2983A-0CE1-4226-9B57-55A59BCAAFF0}" type="parTrans" cxnId="{A9C2ACB1-081E-4461-9E50-7B06433D82B7}">
      <dgm:prSet/>
      <dgm:spPr/>
      <dgm:t>
        <a:bodyPr/>
        <a:lstStyle/>
        <a:p>
          <a:endParaRPr lang="en-AU"/>
        </a:p>
      </dgm:t>
    </dgm:pt>
    <dgm:pt modelId="{580CF9F3-A968-409B-9AD5-B6D8CC5C0B3C}" type="sibTrans" cxnId="{A9C2ACB1-081E-4461-9E50-7B06433D82B7}">
      <dgm:prSet/>
      <dgm:spPr/>
      <dgm:t>
        <a:bodyPr/>
        <a:lstStyle/>
        <a:p>
          <a:endParaRPr lang="en-AU"/>
        </a:p>
      </dgm:t>
    </dgm:pt>
    <dgm:pt modelId="{697240DE-012F-4DD3-923B-5B23C627A088}" type="pres">
      <dgm:prSet presAssocID="{5EEA8364-AF11-49FF-B522-DB0509D26E0E}" presName="arrowDiagram" presStyleCnt="0">
        <dgm:presLayoutVars>
          <dgm:chMax val="5"/>
          <dgm:dir/>
          <dgm:resizeHandles val="exact"/>
        </dgm:presLayoutVars>
      </dgm:prSet>
      <dgm:spPr/>
    </dgm:pt>
    <dgm:pt modelId="{FDA69800-4009-4EC4-B77B-01D66A9D2F93}" type="pres">
      <dgm:prSet presAssocID="{5EEA8364-AF11-49FF-B522-DB0509D26E0E}" presName="arrow" presStyleLbl="bgShp" presStyleIdx="0" presStyleCnt="1"/>
      <dgm:spPr/>
    </dgm:pt>
    <dgm:pt modelId="{55B791FA-59BE-477E-AD7F-37F732AF7D28}" type="pres">
      <dgm:prSet presAssocID="{5EEA8364-AF11-49FF-B522-DB0509D26E0E}" presName="arrowDiagram5" presStyleCnt="0"/>
      <dgm:spPr/>
    </dgm:pt>
    <dgm:pt modelId="{A0C28490-C5F0-4B5A-B961-042239BD071D}" type="pres">
      <dgm:prSet presAssocID="{6EC748E0-6E7C-479A-95E7-55512121ACCC}" presName="bullet5a" presStyleLbl="node1" presStyleIdx="0" presStyleCnt="5"/>
      <dgm:spPr/>
    </dgm:pt>
    <dgm:pt modelId="{AC66DE31-411C-4184-A92E-B6C0D05BFCFB}" type="pres">
      <dgm:prSet presAssocID="{6EC748E0-6E7C-479A-95E7-55512121ACCC}" presName="textBox5a" presStyleLbl="revTx" presStyleIdx="0" presStyleCnt="5">
        <dgm:presLayoutVars>
          <dgm:bulletEnabled val="1"/>
        </dgm:presLayoutVars>
      </dgm:prSet>
      <dgm:spPr/>
    </dgm:pt>
    <dgm:pt modelId="{A1AD49F6-7F4D-42F5-85A3-8DE4DB54B983}" type="pres">
      <dgm:prSet presAssocID="{E70710DC-6A75-4C5D-A630-5A36BDE8F284}" presName="bullet5b" presStyleLbl="node1" presStyleIdx="1" presStyleCnt="5"/>
      <dgm:spPr/>
    </dgm:pt>
    <dgm:pt modelId="{74BA8327-D954-42B1-9FF6-EDE116DD0DFA}" type="pres">
      <dgm:prSet presAssocID="{E70710DC-6A75-4C5D-A630-5A36BDE8F284}" presName="textBox5b" presStyleLbl="revTx" presStyleIdx="1" presStyleCnt="5">
        <dgm:presLayoutVars>
          <dgm:bulletEnabled val="1"/>
        </dgm:presLayoutVars>
      </dgm:prSet>
      <dgm:spPr/>
    </dgm:pt>
    <dgm:pt modelId="{E7C4DE5B-4026-4E1E-8B96-C3C8D6FB280E}" type="pres">
      <dgm:prSet presAssocID="{5A24D62C-A97A-46A7-AE15-AD0B30CDE7D2}" presName="bullet5c" presStyleLbl="node1" presStyleIdx="2" presStyleCnt="5"/>
      <dgm:spPr/>
    </dgm:pt>
    <dgm:pt modelId="{F431F551-D244-4904-A9E3-0153AE8D2519}" type="pres">
      <dgm:prSet presAssocID="{5A24D62C-A97A-46A7-AE15-AD0B30CDE7D2}" presName="textBox5c" presStyleLbl="revTx" presStyleIdx="2" presStyleCnt="5">
        <dgm:presLayoutVars>
          <dgm:bulletEnabled val="1"/>
        </dgm:presLayoutVars>
      </dgm:prSet>
      <dgm:spPr/>
    </dgm:pt>
    <dgm:pt modelId="{8401FBFE-4F39-420E-A3D1-3BBB81A18AFD}" type="pres">
      <dgm:prSet presAssocID="{C5C59276-BEF3-4324-AB65-A583B3C4BAD2}" presName="bullet5d" presStyleLbl="node1" presStyleIdx="3" presStyleCnt="5"/>
      <dgm:spPr/>
    </dgm:pt>
    <dgm:pt modelId="{8C3FE6BC-E156-409B-A8D6-38EF46EF3984}" type="pres">
      <dgm:prSet presAssocID="{C5C59276-BEF3-4324-AB65-A583B3C4BAD2}" presName="textBox5d" presStyleLbl="revTx" presStyleIdx="3" presStyleCnt="5">
        <dgm:presLayoutVars>
          <dgm:bulletEnabled val="1"/>
        </dgm:presLayoutVars>
      </dgm:prSet>
      <dgm:spPr/>
    </dgm:pt>
    <dgm:pt modelId="{2B6A197E-293C-4E07-AACA-6096E1A89AE8}" type="pres">
      <dgm:prSet presAssocID="{BB7E7B3C-80FD-4593-9DAD-AE32C8CEF851}" presName="bullet5e" presStyleLbl="node1" presStyleIdx="4" presStyleCnt="5"/>
      <dgm:spPr/>
    </dgm:pt>
    <dgm:pt modelId="{D4A004B2-01B9-4E56-A8DB-4CDD2A137334}" type="pres">
      <dgm:prSet presAssocID="{BB7E7B3C-80FD-4593-9DAD-AE32C8CEF851}" presName="textBox5e" presStyleLbl="revTx" presStyleIdx="4" presStyleCnt="5">
        <dgm:presLayoutVars>
          <dgm:bulletEnabled val="1"/>
        </dgm:presLayoutVars>
      </dgm:prSet>
      <dgm:spPr/>
    </dgm:pt>
  </dgm:ptLst>
  <dgm:cxnLst>
    <dgm:cxn modelId="{88601807-DCB2-4C47-A253-AA158B5D29C8}" type="presOf" srcId="{BB7E7B3C-80FD-4593-9DAD-AE32C8CEF851}" destId="{D4A004B2-01B9-4E56-A8DB-4CDD2A137334}" srcOrd="0" destOrd="0" presId="urn:microsoft.com/office/officeart/2005/8/layout/arrow2"/>
    <dgm:cxn modelId="{230DE331-45CD-4ECC-99F6-0964615FD885}" type="presOf" srcId="{C5C59276-BEF3-4324-AB65-A583B3C4BAD2}" destId="{8C3FE6BC-E156-409B-A8D6-38EF46EF3984}" srcOrd="0" destOrd="0" presId="urn:microsoft.com/office/officeart/2005/8/layout/arrow2"/>
    <dgm:cxn modelId="{25EA6E32-76F4-4AB1-8065-930A7CA87AF3}" srcId="{5EEA8364-AF11-49FF-B522-DB0509D26E0E}" destId="{C5C59276-BEF3-4324-AB65-A583B3C4BAD2}" srcOrd="3" destOrd="0" parTransId="{C714EC1D-733B-4F6B-9A1B-945BA5AF0693}" sibTransId="{74AFF86B-E832-4171-A710-1DDD084FAFDB}"/>
    <dgm:cxn modelId="{11521837-B87A-4DE2-B0FA-BE23FC08B255}" type="presOf" srcId="{5EEA8364-AF11-49FF-B522-DB0509D26E0E}" destId="{697240DE-012F-4DD3-923B-5B23C627A088}" srcOrd="0" destOrd="0" presId="urn:microsoft.com/office/officeart/2005/8/layout/arrow2"/>
    <dgm:cxn modelId="{E5E6EA48-F023-490B-8395-22A4EA209605}" srcId="{5EEA8364-AF11-49FF-B522-DB0509D26E0E}" destId="{6EC748E0-6E7C-479A-95E7-55512121ACCC}" srcOrd="0" destOrd="0" parTransId="{C09BA4F1-1DCE-45CF-AA8A-7FA1EE9B6422}" sibTransId="{2ECEE18A-E073-4D78-AE5C-45F14DEED5B1}"/>
    <dgm:cxn modelId="{979D146C-5F38-4361-96AD-47A992D41748}" type="presOf" srcId="{5A24D62C-A97A-46A7-AE15-AD0B30CDE7D2}" destId="{F431F551-D244-4904-A9E3-0153AE8D2519}" srcOrd="0" destOrd="0" presId="urn:microsoft.com/office/officeart/2005/8/layout/arrow2"/>
    <dgm:cxn modelId="{93A00654-D3A1-4C07-B69F-44ABFB0282E3}" srcId="{5EEA8364-AF11-49FF-B522-DB0509D26E0E}" destId="{5A24D62C-A97A-46A7-AE15-AD0B30CDE7D2}" srcOrd="2" destOrd="0" parTransId="{EEE06BE7-0ADA-4ABF-A57A-CE60131EF559}" sibTransId="{3FE7D858-EE68-4F82-99D5-DAD1DF80DBB6}"/>
    <dgm:cxn modelId="{F55E6B98-C866-4553-BF97-1D5BC162AE81}" srcId="{5EEA8364-AF11-49FF-B522-DB0509D26E0E}" destId="{E70710DC-6A75-4C5D-A630-5A36BDE8F284}" srcOrd="1" destOrd="0" parTransId="{13C2616E-1E77-4F1C-8C3A-1909EDCC7CA2}" sibTransId="{3F712B7D-3B6B-4949-8642-7E122E57D404}"/>
    <dgm:cxn modelId="{9614ACAE-CF28-45EC-BD84-C9508BB150F3}" type="presOf" srcId="{6EC748E0-6E7C-479A-95E7-55512121ACCC}" destId="{AC66DE31-411C-4184-A92E-B6C0D05BFCFB}" srcOrd="0" destOrd="0" presId="urn:microsoft.com/office/officeart/2005/8/layout/arrow2"/>
    <dgm:cxn modelId="{A9C2ACB1-081E-4461-9E50-7B06433D82B7}" srcId="{5EEA8364-AF11-49FF-B522-DB0509D26E0E}" destId="{BB7E7B3C-80FD-4593-9DAD-AE32C8CEF851}" srcOrd="4" destOrd="0" parTransId="{A4A2983A-0CE1-4226-9B57-55A59BCAAFF0}" sibTransId="{580CF9F3-A968-409B-9AD5-B6D8CC5C0B3C}"/>
    <dgm:cxn modelId="{E31B8EDA-201F-4C17-BF44-0B4281D2A86D}" type="presOf" srcId="{E70710DC-6A75-4C5D-A630-5A36BDE8F284}" destId="{74BA8327-D954-42B1-9FF6-EDE116DD0DFA}" srcOrd="0" destOrd="0" presId="urn:microsoft.com/office/officeart/2005/8/layout/arrow2"/>
    <dgm:cxn modelId="{28C82229-8A11-43C0-B4E2-F60242ADE40A}" type="presParOf" srcId="{697240DE-012F-4DD3-923B-5B23C627A088}" destId="{FDA69800-4009-4EC4-B77B-01D66A9D2F93}" srcOrd="0" destOrd="0" presId="urn:microsoft.com/office/officeart/2005/8/layout/arrow2"/>
    <dgm:cxn modelId="{68167D4A-BD29-4609-A272-D5C75D964BDB}" type="presParOf" srcId="{697240DE-012F-4DD3-923B-5B23C627A088}" destId="{55B791FA-59BE-477E-AD7F-37F732AF7D28}" srcOrd="1" destOrd="0" presId="urn:microsoft.com/office/officeart/2005/8/layout/arrow2"/>
    <dgm:cxn modelId="{BB3B9478-4077-4BC9-A23B-5DCCC8DD0E54}" type="presParOf" srcId="{55B791FA-59BE-477E-AD7F-37F732AF7D28}" destId="{A0C28490-C5F0-4B5A-B961-042239BD071D}" srcOrd="0" destOrd="0" presId="urn:microsoft.com/office/officeart/2005/8/layout/arrow2"/>
    <dgm:cxn modelId="{2A96EA0C-DBED-4FEF-B37A-8C58EA1BD7FE}" type="presParOf" srcId="{55B791FA-59BE-477E-AD7F-37F732AF7D28}" destId="{AC66DE31-411C-4184-A92E-B6C0D05BFCFB}" srcOrd="1" destOrd="0" presId="urn:microsoft.com/office/officeart/2005/8/layout/arrow2"/>
    <dgm:cxn modelId="{770EDCFE-A8CC-4598-8A81-ED0A6A68D4DE}" type="presParOf" srcId="{55B791FA-59BE-477E-AD7F-37F732AF7D28}" destId="{A1AD49F6-7F4D-42F5-85A3-8DE4DB54B983}" srcOrd="2" destOrd="0" presId="urn:microsoft.com/office/officeart/2005/8/layout/arrow2"/>
    <dgm:cxn modelId="{2C9F9EEE-999B-431F-8BE8-9C6B7751D651}" type="presParOf" srcId="{55B791FA-59BE-477E-AD7F-37F732AF7D28}" destId="{74BA8327-D954-42B1-9FF6-EDE116DD0DFA}" srcOrd="3" destOrd="0" presId="urn:microsoft.com/office/officeart/2005/8/layout/arrow2"/>
    <dgm:cxn modelId="{73F8FF1D-D009-4FCE-B537-83D82CD594BC}" type="presParOf" srcId="{55B791FA-59BE-477E-AD7F-37F732AF7D28}" destId="{E7C4DE5B-4026-4E1E-8B96-C3C8D6FB280E}" srcOrd="4" destOrd="0" presId="urn:microsoft.com/office/officeart/2005/8/layout/arrow2"/>
    <dgm:cxn modelId="{0105F580-838D-44EB-8CDA-FE12072FB33F}" type="presParOf" srcId="{55B791FA-59BE-477E-AD7F-37F732AF7D28}" destId="{F431F551-D244-4904-A9E3-0153AE8D2519}" srcOrd="5" destOrd="0" presId="urn:microsoft.com/office/officeart/2005/8/layout/arrow2"/>
    <dgm:cxn modelId="{CC3B92F2-4D50-4AA0-9A9F-C216C37EC59E}" type="presParOf" srcId="{55B791FA-59BE-477E-AD7F-37F732AF7D28}" destId="{8401FBFE-4F39-420E-A3D1-3BBB81A18AFD}" srcOrd="6" destOrd="0" presId="urn:microsoft.com/office/officeart/2005/8/layout/arrow2"/>
    <dgm:cxn modelId="{0ADC24CD-6025-44EE-A843-E7F525327DE0}" type="presParOf" srcId="{55B791FA-59BE-477E-AD7F-37F732AF7D28}" destId="{8C3FE6BC-E156-409B-A8D6-38EF46EF3984}" srcOrd="7" destOrd="0" presId="urn:microsoft.com/office/officeart/2005/8/layout/arrow2"/>
    <dgm:cxn modelId="{05B81DA7-19E0-4B24-AA5A-F142BDEE3AE0}" type="presParOf" srcId="{55B791FA-59BE-477E-AD7F-37F732AF7D28}" destId="{2B6A197E-293C-4E07-AACA-6096E1A89AE8}" srcOrd="8" destOrd="0" presId="urn:microsoft.com/office/officeart/2005/8/layout/arrow2"/>
    <dgm:cxn modelId="{8335A610-1766-45B0-B26E-F6D1F0E10AC2}" type="presParOf" srcId="{55B791FA-59BE-477E-AD7F-37F732AF7D28}" destId="{D4A004B2-01B9-4E56-A8DB-4CDD2A13733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C752F-E3B3-4CC0-8875-804A4520390A}">
      <dsp:nvSpPr>
        <dsp:cNvPr id="0" name=""/>
        <dsp:cNvSpPr/>
      </dsp:nvSpPr>
      <dsp:spPr>
        <a:xfrm>
          <a:off x="261195" y="896628"/>
          <a:ext cx="798837" cy="798837"/>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2E55F5-805C-4519-B786-745F48749E24}">
      <dsp:nvSpPr>
        <dsp:cNvPr id="0" name=""/>
        <dsp:cNvSpPr/>
      </dsp:nvSpPr>
      <dsp:spPr>
        <a:xfrm>
          <a:off x="431439" y="1066872"/>
          <a:ext cx="458349" cy="45834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CAA81-4AC6-4601-8283-C56B9A1EB416}">
      <dsp:nvSpPr>
        <dsp:cNvPr id="0" name=""/>
        <dsp:cNvSpPr/>
      </dsp:nvSpPr>
      <dsp:spPr>
        <a:xfrm>
          <a:off x="5829" y="1944284"/>
          <a:ext cx="1309570" cy="52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14 clinics</a:t>
          </a:r>
          <a:r>
            <a:rPr lang="en-US" sz="1100" kern="1200" dirty="0">
              <a:latin typeface="Century Gothic" panose="020B0502020202020204"/>
            </a:rPr>
            <a:t> and</a:t>
          </a:r>
          <a:r>
            <a:rPr lang="en-US" sz="1100" kern="1200" dirty="0"/>
            <a:t> 15,000 </a:t>
          </a:r>
          <a:r>
            <a:rPr lang="en-US" sz="1100" kern="1200" dirty="0">
              <a:latin typeface="Century Gothic" panose="020B0502020202020204"/>
            </a:rPr>
            <a:t>patients</a:t>
          </a:r>
          <a:r>
            <a:rPr lang="en-US" sz="1100" b="0" i="0" u="none" strike="noStrike" kern="1200" cap="all" baseline="0" noProof="0" dirty="0">
              <a:latin typeface="Century Gothic"/>
            </a:rPr>
            <a:t> per year</a:t>
          </a:r>
          <a:endParaRPr lang="en-US" sz="1100" kern="1200" dirty="0"/>
        </a:p>
      </dsp:txBody>
      <dsp:txXfrm>
        <a:off x="5829" y="1944284"/>
        <a:ext cx="1309570" cy="523828"/>
      </dsp:txXfrm>
    </dsp:sp>
    <dsp:sp modelId="{86EFA235-4DBF-4446-9DF1-03946D620688}">
      <dsp:nvSpPr>
        <dsp:cNvPr id="0" name=""/>
        <dsp:cNvSpPr/>
      </dsp:nvSpPr>
      <dsp:spPr>
        <a:xfrm>
          <a:off x="1799940" y="896628"/>
          <a:ext cx="798837" cy="798837"/>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E1F72-DAD1-4220-A321-FD0D25CC7DB0}">
      <dsp:nvSpPr>
        <dsp:cNvPr id="0" name=""/>
        <dsp:cNvSpPr/>
      </dsp:nvSpPr>
      <dsp:spPr>
        <a:xfrm>
          <a:off x="1970184" y="1066872"/>
          <a:ext cx="458349" cy="45834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CCEA0-B534-4B04-A395-DE1EA7A21A1D}">
      <dsp:nvSpPr>
        <dsp:cNvPr id="0" name=""/>
        <dsp:cNvSpPr/>
      </dsp:nvSpPr>
      <dsp:spPr>
        <a:xfrm>
          <a:off x="1544574" y="1944284"/>
          <a:ext cx="1309570" cy="52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3rd largest cochlear implant </a:t>
          </a:r>
          <a:r>
            <a:rPr lang="en-US" sz="1100" kern="1200" dirty="0" err="1"/>
            <a:t>centre</a:t>
          </a:r>
          <a:r>
            <a:rPr lang="en-US" sz="1100" kern="1200" dirty="0"/>
            <a:t> in Australia</a:t>
          </a:r>
        </a:p>
      </dsp:txBody>
      <dsp:txXfrm>
        <a:off x="1544574" y="1944284"/>
        <a:ext cx="1309570" cy="523828"/>
      </dsp:txXfrm>
    </dsp:sp>
    <dsp:sp modelId="{F3A9BFF2-FAAD-4D63-96D2-5B8D8F2FD17F}">
      <dsp:nvSpPr>
        <dsp:cNvPr id="0" name=""/>
        <dsp:cNvSpPr/>
      </dsp:nvSpPr>
      <dsp:spPr>
        <a:xfrm>
          <a:off x="3338685" y="896628"/>
          <a:ext cx="798837" cy="798837"/>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59D43-6058-4E26-A8FD-436FF3CE8BBE}">
      <dsp:nvSpPr>
        <dsp:cNvPr id="0" name=""/>
        <dsp:cNvSpPr/>
      </dsp:nvSpPr>
      <dsp:spPr>
        <a:xfrm>
          <a:off x="3508930" y="1066872"/>
          <a:ext cx="458349" cy="45834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54DED-3B04-424A-B4C2-5A1E1BD742FA}">
      <dsp:nvSpPr>
        <dsp:cNvPr id="0" name=""/>
        <dsp:cNvSpPr/>
      </dsp:nvSpPr>
      <dsp:spPr>
        <a:xfrm>
          <a:off x="3083319" y="1944284"/>
          <a:ext cx="1309570" cy="52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Over 350 articles published since 2001</a:t>
          </a:r>
        </a:p>
      </dsp:txBody>
      <dsp:txXfrm>
        <a:off x="3083319" y="1944284"/>
        <a:ext cx="1309570" cy="523828"/>
      </dsp:txXfrm>
    </dsp:sp>
    <dsp:sp modelId="{3901C6CF-78BC-43C5-A0DA-BF0F2359EE52}">
      <dsp:nvSpPr>
        <dsp:cNvPr id="0" name=""/>
        <dsp:cNvSpPr/>
      </dsp:nvSpPr>
      <dsp:spPr>
        <a:xfrm>
          <a:off x="4877431" y="896628"/>
          <a:ext cx="798837" cy="798837"/>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E35F1-D4C2-42DC-9AC8-BE8B6B15CC8E}">
      <dsp:nvSpPr>
        <dsp:cNvPr id="0" name=""/>
        <dsp:cNvSpPr/>
      </dsp:nvSpPr>
      <dsp:spPr>
        <a:xfrm>
          <a:off x="5047675" y="1066872"/>
          <a:ext cx="458349" cy="45834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89C68-5068-4188-893A-3CD023C53C01}">
      <dsp:nvSpPr>
        <dsp:cNvPr id="0" name=""/>
        <dsp:cNvSpPr/>
      </dsp:nvSpPr>
      <dsp:spPr>
        <a:xfrm>
          <a:off x="4622064" y="1944284"/>
          <a:ext cx="1309570" cy="52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Clinical trials for ClearDrum® </a:t>
          </a:r>
        </a:p>
      </dsp:txBody>
      <dsp:txXfrm>
        <a:off x="4622064" y="1944284"/>
        <a:ext cx="1309570" cy="523828"/>
      </dsp:txXfrm>
    </dsp:sp>
    <dsp:sp modelId="{7FF1666A-5664-4348-AE37-2C89F9F41C12}">
      <dsp:nvSpPr>
        <dsp:cNvPr id="0" name=""/>
        <dsp:cNvSpPr/>
      </dsp:nvSpPr>
      <dsp:spPr>
        <a:xfrm>
          <a:off x="6416176" y="896628"/>
          <a:ext cx="798837" cy="798837"/>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E72A0-2D5C-4C58-9FEE-089E9DBA4654}">
      <dsp:nvSpPr>
        <dsp:cNvPr id="0" name=""/>
        <dsp:cNvSpPr/>
      </dsp:nvSpPr>
      <dsp:spPr>
        <a:xfrm>
          <a:off x="6586420" y="1066872"/>
          <a:ext cx="458349" cy="458349"/>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A7E2B-18E5-4712-A9A4-7CC87EC006D9}">
      <dsp:nvSpPr>
        <dsp:cNvPr id="0" name=""/>
        <dsp:cNvSpPr/>
      </dsp:nvSpPr>
      <dsp:spPr>
        <a:xfrm>
          <a:off x="6160809" y="1944284"/>
          <a:ext cx="1309570" cy="52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Scientific collaborations with every continent </a:t>
          </a:r>
        </a:p>
      </dsp:txBody>
      <dsp:txXfrm>
        <a:off x="6160809" y="1944284"/>
        <a:ext cx="1309570" cy="523828"/>
      </dsp:txXfrm>
    </dsp:sp>
    <dsp:sp modelId="{A1F811A1-2360-4E93-9291-C1199C0F06C0}">
      <dsp:nvSpPr>
        <dsp:cNvPr id="0" name=""/>
        <dsp:cNvSpPr/>
      </dsp:nvSpPr>
      <dsp:spPr>
        <a:xfrm>
          <a:off x="7954921" y="896628"/>
          <a:ext cx="798837" cy="798837"/>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F2051-FD20-457D-8482-76F2542D7295}">
      <dsp:nvSpPr>
        <dsp:cNvPr id="0" name=""/>
        <dsp:cNvSpPr/>
      </dsp:nvSpPr>
      <dsp:spPr>
        <a:xfrm>
          <a:off x="8125165" y="1066872"/>
          <a:ext cx="458349" cy="458349"/>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1980BB-BA5B-4FF5-AB18-D98F752E29BF}">
      <dsp:nvSpPr>
        <dsp:cNvPr id="0" name=""/>
        <dsp:cNvSpPr/>
      </dsp:nvSpPr>
      <dsp:spPr>
        <a:xfrm>
          <a:off x="7699555" y="1944284"/>
          <a:ext cx="1309570" cy="52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World Health </a:t>
          </a:r>
          <a:r>
            <a:rPr lang="en-US" sz="1100" kern="1200" dirty="0" err="1"/>
            <a:t>Organisation</a:t>
          </a:r>
          <a:r>
            <a:rPr lang="en-US" sz="1100" kern="1200" dirty="0"/>
            <a:t> Collaborating Centre – 1 of 6 globally</a:t>
          </a:r>
        </a:p>
      </dsp:txBody>
      <dsp:txXfrm>
        <a:off x="7699555" y="1944284"/>
        <a:ext cx="1309570" cy="523828"/>
      </dsp:txXfrm>
    </dsp:sp>
    <dsp:sp modelId="{B13C7D69-C26B-4A2F-A6FD-6A728BA13599}">
      <dsp:nvSpPr>
        <dsp:cNvPr id="0" name=""/>
        <dsp:cNvSpPr/>
      </dsp:nvSpPr>
      <dsp:spPr>
        <a:xfrm>
          <a:off x="9493666" y="896628"/>
          <a:ext cx="798837" cy="798837"/>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70826-0A95-49AE-9058-70C4FB9D1213}">
      <dsp:nvSpPr>
        <dsp:cNvPr id="0" name=""/>
        <dsp:cNvSpPr/>
      </dsp:nvSpPr>
      <dsp:spPr>
        <a:xfrm>
          <a:off x="9663910" y="1066872"/>
          <a:ext cx="458349" cy="458349"/>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4BEC3-9CA3-436E-825A-D77166853F13}">
      <dsp:nvSpPr>
        <dsp:cNvPr id="0" name=""/>
        <dsp:cNvSpPr/>
      </dsp:nvSpPr>
      <dsp:spPr>
        <a:xfrm>
          <a:off x="9238300" y="1944284"/>
          <a:ext cx="1309570" cy="52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Training for all medical students </a:t>
          </a:r>
        </a:p>
      </dsp:txBody>
      <dsp:txXfrm>
        <a:off x="9238300" y="1944284"/>
        <a:ext cx="1309570" cy="523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9800-4009-4EC4-B77B-01D66A9D2F93}">
      <dsp:nvSpPr>
        <dsp:cNvPr id="0" name=""/>
        <dsp:cNvSpPr/>
      </dsp:nvSpPr>
      <dsp:spPr>
        <a:xfrm>
          <a:off x="0" y="189020"/>
          <a:ext cx="7920880" cy="495054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28490-C5F0-4B5A-B961-042239BD071D}">
      <dsp:nvSpPr>
        <dsp:cNvPr id="0" name=""/>
        <dsp:cNvSpPr/>
      </dsp:nvSpPr>
      <dsp:spPr>
        <a:xfrm>
          <a:off x="780206" y="3870249"/>
          <a:ext cx="182180" cy="182180"/>
        </a:xfrm>
        <a:prstGeom prst="ellipse">
          <a:avLst/>
        </a:prstGeom>
        <a:solidFill>
          <a:schemeClr val="accent1">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6DE31-411C-4184-A92E-B6C0D05BFCFB}">
      <dsp:nvSpPr>
        <dsp:cNvPr id="0" name=""/>
        <dsp:cNvSpPr/>
      </dsp:nvSpPr>
      <dsp:spPr>
        <a:xfrm>
          <a:off x="871296" y="3961340"/>
          <a:ext cx="1037635" cy="117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34" tIns="0" rIns="0" bIns="0" numCol="1" spcCol="1270" anchor="t" anchorCtr="0">
          <a:noAutofit/>
        </a:bodyPr>
        <a:lstStyle/>
        <a:p>
          <a:pPr marL="0" lvl="0" indent="0" algn="l" defTabSz="666750">
            <a:lnSpc>
              <a:spcPct val="90000"/>
            </a:lnSpc>
            <a:spcBef>
              <a:spcPct val="0"/>
            </a:spcBef>
            <a:spcAft>
              <a:spcPct val="35000"/>
            </a:spcAft>
            <a:buNone/>
          </a:pPr>
          <a:r>
            <a:rPr lang="en-AU" sz="1500" kern="1200" dirty="0"/>
            <a:t>Speak Clearly</a:t>
          </a:r>
        </a:p>
      </dsp:txBody>
      <dsp:txXfrm>
        <a:off x="871296" y="3961340"/>
        <a:ext cx="1037635" cy="1178230"/>
      </dsp:txXfrm>
    </dsp:sp>
    <dsp:sp modelId="{A1AD49F6-7F4D-42F5-85A3-8DE4DB54B983}">
      <dsp:nvSpPr>
        <dsp:cNvPr id="0" name=""/>
        <dsp:cNvSpPr/>
      </dsp:nvSpPr>
      <dsp:spPr>
        <a:xfrm>
          <a:off x="1766356" y="2922714"/>
          <a:ext cx="285151" cy="285151"/>
        </a:xfrm>
        <a:prstGeom prst="ellipse">
          <a:avLst/>
        </a:prstGeom>
        <a:solidFill>
          <a:schemeClr val="accent1">
            <a:alpha val="90000"/>
            <a:hueOff val="0"/>
            <a:satOff val="0"/>
            <a:lumOff val="0"/>
            <a:alphaOff val="-1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A8327-D954-42B1-9FF6-EDE116DD0DFA}">
      <dsp:nvSpPr>
        <dsp:cNvPr id="0" name=""/>
        <dsp:cNvSpPr/>
      </dsp:nvSpPr>
      <dsp:spPr>
        <a:xfrm>
          <a:off x="1908932" y="3065290"/>
          <a:ext cx="1314866" cy="207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96" tIns="0" rIns="0" bIns="0" numCol="1" spcCol="1270" anchor="t" anchorCtr="0">
          <a:noAutofit/>
        </a:bodyPr>
        <a:lstStyle/>
        <a:p>
          <a:pPr marL="0" lvl="0" indent="0" algn="l" defTabSz="666750">
            <a:lnSpc>
              <a:spcPct val="90000"/>
            </a:lnSpc>
            <a:spcBef>
              <a:spcPct val="0"/>
            </a:spcBef>
            <a:spcAft>
              <a:spcPct val="35000"/>
            </a:spcAft>
            <a:buNone/>
          </a:pPr>
          <a:r>
            <a:rPr lang="en-AU" sz="1500" kern="1200" dirty="0"/>
            <a:t>Limit background noise</a:t>
          </a:r>
        </a:p>
      </dsp:txBody>
      <dsp:txXfrm>
        <a:off x="1908932" y="3065290"/>
        <a:ext cx="1314866" cy="2074280"/>
      </dsp:txXfrm>
    </dsp:sp>
    <dsp:sp modelId="{E7C4DE5B-4026-4E1E-8B96-C3C8D6FB280E}">
      <dsp:nvSpPr>
        <dsp:cNvPr id="0" name=""/>
        <dsp:cNvSpPr/>
      </dsp:nvSpPr>
      <dsp:spPr>
        <a:xfrm>
          <a:off x="3033697" y="2167260"/>
          <a:ext cx="380202" cy="380202"/>
        </a:xfrm>
        <a:prstGeom prst="ellipse">
          <a:avLst/>
        </a:prstGeom>
        <a:solidFill>
          <a:schemeClr val="accent1">
            <a:alpha val="90000"/>
            <a:hueOff val="0"/>
            <a:satOff val="0"/>
            <a:lumOff val="0"/>
            <a:alphaOff val="-2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1F551-D244-4904-A9E3-0153AE8D2519}">
      <dsp:nvSpPr>
        <dsp:cNvPr id="0" name=""/>
        <dsp:cNvSpPr/>
      </dsp:nvSpPr>
      <dsp:spPr>
        <a:xfrm>
          <a:off x="3223798" y="2357361"/>
          <a:ext cx="1528729" cy="2782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461" tIns="0" rIns="0" bIns="0" numCol="1" spcCol="1270" anchor="t" anchorCtr="0">
          <a:noAutofit/>
        </a:bodyPr>
        <a:lstStyle/>
        <a:p>
          <a:pPr marL="0" lvl="0" indent="0" algn="l" defTabSz="666750">
            <a:lnSpc>
              <a:spcPct val="90000"/>
            </a:lnSpc>
            <a:spcBef>
              <a:spcPct val="0"/>
            </a:spcBef>
            <a:spcAft>
              <a:spcPct val="35000"/>
            </a:spcAft>
            <a:buNone/>
          </a:pPr>
          <a:r>
            <a:rPr lang="en-AU" sz="1500" kern="1200" dirty="0"/>
            <a:t>Re-phrase</a:t>
          </a:r>
        </a:p>
      </dsp:txBody>
      <dsp:txXfrm>
        <a:off x="3223798" y="2357361"/>
        <a:ext cx="1528729" cy="2782209"/>
      </dsp:txXfrm>
    </dsp:sp>
    <dsp:sp modelId="{8401FBFE-4F39-420E-A3D1-3BBB81A18AFD}">
      <dsp:nvSpPr>
        <dsp:cNvPr id="0" name=""/>
        <dsp:cNvSpPr/>
      </dsp:nvSpPr>
      <dsp:spPr>
        <a:xfrm>
          <a:off x="4506980" y="1577155"/>
          <a:ext cx="491094" cy="491094"/>
        </a:xfrm>
        <a:prstGeom prst="ellipse">
          <a:avLst/>
        </a:prstGeom>
        <a:solidFill>
          <a:schemeClr val="accent1">
            <a:alpha val="90000"/>
            <a:hueOff val="0"/>
            <a:satOff val="0"/>
            <a:lumOff val="0"/>
            <a:alphaOff val="-3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FE6BC-E156-409B-A8D6-38EF46EF3984}">
      <dsp:nvSpPr>
        <dsp:cNvPr id="0" name=""/>
        <dsp:cNvSpPr/>
      </dsp:nvSpPr>
      <dsp:spPr>
        <a:xfrm>
          <a:off x="4752527" y="1822702"/>
          <a:ext cx="1584176" cy="33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221" tIns="0" rIns="0" bIns="0" numCol="1" spcCol="1270" anchor="t" anchorCtr="0">
          <a:noAutofit/>
        </a:bodyPr>
        <a:lstStyle/>
        <a:p>
          <a:pPr marL="0" lvl="0" indent="0" algn="l" defTabSz="666750">
            <a:lnSpc>
              <a:spcPct val="90000"/>
            </a:lnSpc>
            <a:spcBef>
              <a:spcPct val="0"/>
            </a:spcBef>
            <a:spcAft>
              <a:spcPct val="35000"/>
            </a:spcAft>
            <a:buNone/>
          </a:pPr>
          <a:r>
            <a:rPr lang="en-AU" sz="1500" kern="1200" dirty="0"/>
            <a:t>Gestures</a:t>
          </a:r>
        </a:p>
      </dsp:txBody>
      <dsp:txXfrm>
        <a:off x="4752527" y="1822702"/>
        <a:ext cx="1584176" cy="3316868"/>
      </dsp:txXfrm>
    </dsp:sp>
    <dsp:sp modelId="{2B6A197E-293C-4E07-AACA-6096E1A89AE8}">
      <dsp:nvSpPr>
        <dsp:cNvPr id="0" name=""/>
        <dsp:cNvSpPr/>
      </dsp:nvSpPr>
      <dsp:spPr>
        <a:xfrm>
          <a:off x="6023829" y="1183091"/>
          <a:ext cx="625749" cy="625749"/>
        </a:xfrm>
        <a:prstGeom prst="ellipse">
          <a:avLst/>
        </a:prstGeom>
        <a:solidFill>
          <a:schemeClr val="accent1">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004B2-01B9-4E56-A8DB-4CDD2A137334}">
      <dsp:nvSpPr>
        <dsp:cNvPr id="0" name=""/>
        <dsp:cNvSpPr/>
      </dsp:nvSpPr>
      <dsp:spPr>
        <a:xfrm>
          <a:off x="6336703" y="1495966"/>
          <a:ext cx="1584176" cy="364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572" tIns="0" rIns="0" bIns="0" numCol="1" spcCol="1270" anchor="t" anchorCtr="0">
          <a:noAutofit/>
        </a:bodyPr>
        <a:lstStyle/>
        <a:p>
          <a:pPr marL="0" lvl="0" indent="0" algn="l" defTabSz="666750">
            <a:lnSpc>
              <a:spcPct val="90000"/>
            </a:lnSpc>
            <a:spcBef>
              <a:spcPct val="0"/>
            </a:spcBef>
            <a:spcAft>
              <a:spcPct val="35000"/>
            </a:spcAft>
            <a:buNone/>
          </a:pPr>
          <a:r>
            <a:rPr lang="en-AU" sz="1500" kern="1200" dirty="0"/>
            <a:t>Closer &amp; face the person</a:t>
          </a:r>
        </a:p>
      </dsp:txBody>
      <dsp:txXfrm>
        <a:off x="6336703" y="1495966"/>
        <a:ext cx="1584176" cy="364360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264D378D-CCFA-4C1C-93BC-03458B7DF120}" type="datetimeFigureOut">
              <a:rPr lang="en-AU" smtClean="0"/>
              <a:t>12/03/2020</a:t>
            </a:fld>
            <a:endParaRPr lang="en-AU"/>
          </a:p>
        </p:txBody>
      </p:sp>
      <p:sp>
        <p:nvSpPr>
          <p:cNvPr id="4" name="Footer Placeholder 3"/>
          <p:cNvSpPr>
            <a:spLocks noGrp="1"/>
          </p:cNvSpPr>
          <p:nvPr>
            <p:ph type="ftr" sz="quarter" idx="2"/>
          </p:nvPr>
        </p:nvSpPr>
        <p:spPr>
          <a:xfrm>
            <a:off x="0" y="9429750"/>
            <a:ext cx="2887663"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3488" y="9429750"/>
            <a:ext cx="2887662" cy="496888"/>
          </a:xfrm>
          <a:prstGeom prst="rect">
            <a:avLst/>
          </a:prstGeom>
        </p:spPr>
        <p:txBody>
          <a:bodyPr vert="horz" lIns="91440" tIns="45720" rIns="91440" bIns="45720" rtlCol="0" anchor="b"/>
          <a:lstStyle>
            <a:lvl1pPr algn="r">
              <a:defRPr sz="1200"/>
            </a:lvl1pPr>
          </a:lstStyle>
          <a:p>
            <a:fld id="{2F6FAC5B-4EEF-41A1-9C82-2DEB2D877C38}" type="slidenum">
              <a:rPr lang="en-AU" smtClean="0"/>
              <a:t>‹#›</a:t>
            </a:fld>
            <a:endParaRPr lang="en-AU"/>
          </a:p>
        </p:txBody>
      </p:sp>
    </p:spTree>
    <p:extLst>
      <p:ext uri="{BB962C8B-B14F-4D97-AF65-F5344CB8AC3E}">
        <p14:creationId xmlns:p14="http://schemas.microsoft.com/office/powerpoint/2010/main" val="2968462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4011" y="0"/>
            <a:ext cx="2887186" cy="498056"/>
          </a:xfrm>
          <a:prstGeom prst="rect">
            <a:avLst/>
          </a:prstGeom>
        </p:spPr>
        <p:txBody>
          <a:bodyPr vert="horz" lIns="91440" tIns="45720" rIns="91440" bIns="45720" rtlCol="0"/>
          <a:lstStyle>
            <a:lvl1pPr algn="r">
              <a:defRPr sz="1200"/>
            </a:lvl1pPr>
          </a:lstStyle>
          <a:p>
            <a:fld id="{9FC3E756-8DD2-4D7E-89EC-43546E501876}" type="datetimeFigureOut">
              <a:rPr lang="en-AU" smtClean="0"/>
              <a:t>12/03/2020</a:t>
            </a:fld>
            <a:endParaRPr lang="en-AU"/>
          </a:p>
        </p:txBody>
      </p:sp>
      <p:sp>
        <p:nvSpPr>
          <p:cNvPr id="4" name="Slide Image Placeholder 3"/>
          <p:cNvSpPr>
            <a:spLocks noGrp="1" noRot="1" noChangeAspect="1"/>
          </p:cNvSpPr>
          <p:nvPr>
            <p:ph type="sldImg" idx="2"/>
          </p:nvPr>
        </p:nvSpPr>
        <p:spPr>
          <a:xfrm>
            <a:off x="354013" y="1239838"/>
            <a:ext cx="5954712" cy="335121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274" y="4777195"/>
            <a:ext cx="5330190" cy="39086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887186"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4011" y="9428583"/>
            <a:ext cx="2887186" cy="498055"/>
          </a:xfrm>
          <a:prstGeom prst="rect">
            <a:avLst/>
          </a:prstGeom>
        </p:spPr>
        <p:txBody>
          <a:bodyPr vert="horz" lIns="91440" tIns="45720" rIns="91440" bIns="45720" rtlCol="0" anchor="b"/>
          <a:lstStyle>
            <a:lvl1pPr algn="r">
              <a:defRPr sz="1200"/>
            </a:lvl1pPr>
          </a:lstStyle>
          <a:p>
            <a:fld id="{C95299D5-4F6C-46DF-9B1E-97EB2C43A419}" type="slidenum">
              <a:rPr lang="en-AU" smtClean="0"/>
              <a:t>‹#›</a:t>
            </a:fld>
            <a:endParaRPr lang="en-AU"/>
          </a:p>
        </p:txBody>
      </p:sp>
    </p:spTree>
    <p:extLst>
      <p:ext uri="{BB962C8B-B14F-4D97-AF65-F5344CB8AC3E}">
        <p14:creationId xmlns:p14="http://schemas.microsoft.com/office/powerpoint/2010/main" val="81113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FA854A7D-59AE-4894-9691-F085BFDF39D7}" type="slidenum">
              <a:rPr lang="en-AU" smtClean="0"/>
              <a:pPr/>
              <a:t>1</a:t>
            </a:fld>
            <a:endParaRPr lang="en-AU"/>
          </a:p>
        </p:txBody>
      </p:sp>
    </p:spTree>
    <p:extLst>
      <p:ext uri="{BB962C8B-B14F-4D97-AF65-F5344CB8AC3E}">
        <p14:creationId xmlns:p14="http://schemas.microsoft.com/office/powerpoint/2010/main" val="2532764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Lions Hearing clinic values client centred care and we’re proud to be part of a not for profit  organisation</a:t>
            </a:r>
          </a:p>
          <a:p>
            <a:r>
              <a:rPr lang="en-AU" dirty="0"/>
              <a:t>As I said before one of the major benefits of working for, or seeing, the Lions Hearing Clinics or Ear Science Clinic is that all of our processes are evidence based and driven by research  - because we are a research institute at heart.  Because of this, you will find that none of our </a:t>
            </a:r>
            <a:r>
              <a:rPr lang="en-AU" dirty="0" err="1"/>
              <a:t>clinicans</a:t>
            </a:r>
            <a:r>
              <a:rPr lang="en-AU" dirty="0"/>
              <a:t> have any kind of commissions are we are not own by a hearing aid </a:t>
            </a:r>
            <a:r>
              <a:rPr lang="en-AU" dirty="0" err="1"/>
              <a:t>manfucturer</a:t>
            </a:r>
            <a:r>
              <a:rPr lang="en-AU" dirty="0"/>
              <a:t> – giving our </a:t>
            </a:r>
            <a:r>
              <a:rPr lang="en-AU" dirty="0" err="1"/>
              <a:t>clinicans</a:t>
            </a:r>
            <a:r>
              <a:rPr lang="en-AU" dirty="0"/>
              <a:t> the freedom to make recommendations that will best suit you</a:t>
            </a:r>
          </a:p>
        </p:txBody>
      </p:sp>
      <p:sp>
        <p:nvSpPr>
          <p:cNvPr id="4" name="Slide Number Placeholder 3"/>
          <p:cNvSpPr>
            <a:spLocks noGrp="1"/>
          </p:cNvSpPr>
          <p:nvPr>
            <p:ph type="sldNum" sz="quarter" idx="5"/>
          </p:nvPr>
        </p:nvSpPr>
        <p:spPr/>
        <p:txBody>
          <a:bodyPr/>
          <a:lstStyle/>
          <a:p>
            <a:fld id="{C95299D5-4F6C-46DF-9B1E-97EB2C43A419}" type="slidenum">
              <a:rPr lang="en-AU" smtClean="0"/>
              <a:t>10</a:t>
            </a:fld>
            <a:endParaRPr lang="en-AU"/>
          </a:p>
        </p:txBody>
      </p:sp>
    </p:spTree>
    <p:extLst>
      <p:ext uri="{BB962C8B-B14F-4D97-AF65-F5344CB8AC3E}">
        <p14:creationId xmlns:p14="http://schemas.microsoft.com/office/powerpoint/2010/main" val="428836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So let’s talk hearing – we’re going to talk about the prevalence of hearing loss and the reasons why your hearing is more important than you might think.</a:t>
            </a:r>
          </a:p>
          <a:p>
            <a:r>
              <a:rPr lang="en-AU" dirty="0"/>
              <a:t>We’ll go over some ways to identify hearing loss- ranging from comprehensive testing in the clinic to simple clues you can look for at home</a:t>
            </a:r>
          </a:p>
          <a:p>
            <a:r>
              <a:rPr lang="en-AU" dirty="0"/>
              <a:t>Finally we will go over some common solutions we use to address a hearing loss.</a:t>
            </a:r>
          </a:p>
        </p:txBody>
      </p:sp>
      <p:sp>
        <p:nvSpPr>
          <p:cNvPr id="4" name="Slide Number Placeholder 3"/>
          <p:cNvSpPr>
            <a:spLocks noGrp="1"/>
          </p:cNvSpPr>
          <p:nvPr>
            <p:ph type="sldNum" sz="quarter" idx="10"/>
          </p:nvPr>
        </p:nvSpPr>
        <p:spPr/>
        <p:txBody>
          <a:bodyPr/>
          <a:lstStyle/>
          <a:p>
            <a:pPr>
              <a:defRPr/>
            </a:pPr>
            <a:fld id="{78B1130E-0F31-408A-B1CF-A9C6A688B487}" type="slidenum">
              <a:rPr lang="en-GB" smtClean="0"/>
              <a:pPr>
                <a:defRPr/>
              </a:pPr>
              <a:t>11</a:t>
            </a:fld>
            <a:endParaRPr lang="en-GB"/>
          </a:p>
        </p:txBody>
      </p:sp>
    </p:spTree>
    <p:extLst>
      <p:ext uri="{BB962C8B-B14F-4D97-AF65-F5344CB8AC3E}">
        <p14:creationId xmlns:p14="http://schemas.microsoft.com/office/powerpoint/2010/main" val="32342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always, always talk about two things first when I’m telling people to care about their hearing </a:t>
            </a:r>
          </a:p>
          <a:p>
            <a:pPr marL="228600" indent="-228600">
              <a:buAutoNum type="arabicParenR"/>
            </a:pPr>
            <a:r>
              <a:rPr lang="en-AU" dirty="0"/>
              <a:t>The prevalence of hearing loss and </a:t>
            </a:r>
          </a:p>
          <a:p>
            <a:pPr marL="228600" indent="-228600">
              <a:buAutoNum type="arabicParenR"/>
            </a:pPr>
            <a:r>
              <a:rPr lang="en-AU" dirty="0"/>
              <a:t>The impact that it has on our health and our happiness</a:t>
            </a:r>
          </a:p>
        </p:txBody>
      </p:sp>
      <p:sp>
        <p:nvSpPr>
          <p:cNvPr id="4" name="Slide Number Placeholder 3"/>
          <p:cNvSpPr>
            <a:spLocks noGrp="1"/>
          </p:cNvSpPr>
          <p:nvPr>
            <p:ph type="sldNum" sz="quarter" idx="5"/>
          </p:nvPr>
        </p:nvSpPr>
        <p:spPr/>
        <p:txBody>
          <a:bodyPr/>
          <a:lstStyle/>
          <a:p>
            <a:fld id="{C95299D5-4F6C-46DF-9B1E-97EB2C43A419}" type="slidenum">
              <a:rPr lang="en-AU" smtClean="0"/>
              <a:t>12</a:t>
            </a:fld>
            <a:endParaRPr lang="en-AU"/>
          </a:p>
        </p:txBody>
      </p:sp>
    </p:spTree>
    <p:extLst>
      <p:ext uri="{BB962C8B-B14F-4D97-AF65-F5344CB8AC3E}">
        <p14:creationId xmlns:p14="http://schemas.microsoft.com/office/powerpoint/2010/main" val="318028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Globally 466 million people worldwide- WHO.</a:t>
            </a:r>
          </a:p>
          <a:p>
            <a:r>
              <a:rPr lang="en-AU" dirty="0"/>
              <a:t>In Australia 1 in 6, increasing to 50% over 65 and 70% over 70</a:t>
            </a:r>
          </a:p>
          <a:p>
            <a:r>
              <a:rPr lang="en-AU" dirty="0"/>
              <a:t>Hearing loss is highly prevalent in Australia and this increases in older adults. </a:t>
            </a:r>
          </a:p>
        </p:txBody>
      </p:sp>
      <p:sp>
        <p:nvSpPr>
          <p:cNvPr id="4" name="Slide Number Placeholder 3"/>
          <p:cNvSpPr>
            <a:spLocks noGrp="1"/>
          </p:cNvSpPr>
          <p:nvPr>
            <p:ph type="sldNum" sz="quarter" idx="5"/>
          </p:nvPr>
        </p:nvSpPr>
        <p:spPr/>
        <p:txBody>
          <a:bodyPr/>
          <a:lstStyle/>
          <a:p>
            <a:fld id="{C95299D5-4F6C-46DF-9B1E-97EB2C43A419}" type="slidenum">
              <a:rPr lang="en-AU" smtClean="0"/>
              <a:t>13</a:t>
            </a:fld>
            <a:endParaRPr lang="en-AU"/>
          </a:p>
        </p:txBody>
      </p:sp>
    </p:spTree>
    <p:extLst>
      <p:ext uri="{BB962C8B-B14F-4D97-AF65-F5344CB8AC3E}">
        <p14:creationId xmlns:p14="http://schemas.microsoft.com/office/powerpoint/2010/main" val="120826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main reason we need to care about hearing loss is that impact that it has. Hearing loss is often gradual and difficult for the person experiencing it to notice. It isn’t life threatening, but it has a much greater impact that we first realise</a:t>
            </a:r>
          </a:p>
        </p:txBody>
      </p:sp>
      <p:sp>
        <p:nvSpPr>
          <p:cNvPr id="4" name="Slide Number Placeholder 3"/>
          <p:cNvSpPr>
            <a:spLocks noGrp="1"/>
          </p:cNvSpPr>
          <p:nvPr>
            <p:ph type="sldNum" sz="quarter" idx="5"/>
          </p:nvPr>
        </p:nvSpPr>
        <p:spPr/>
        <p:txBody>
          <a:bodyPr/>
          <a:lstStyle/>
          <a:p>
            <a:fld id="{C95299D5-4F6C-46DF-9B1E-97EB2C43A419}" type="slidenum">
              <a:rPr lang="en-AU" smtClean="0"/>
              <a:t>14</a:t>
            </a:fld>
            <a:endParaRPr lang="en-AU"/>
          </a:p>
        </p:txBody>
      </p:sp>
    </p:spTree>
    <p:extLst>
      <p:ext uri="{BB962C8B-B14F-4D97-AF65-F5344CB8AC3E}">
        <p14:creationId xmlns:p14="http://schemas.microsoft.com/office/powerpoint/2010/main" val="2337155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Hearing loss is a risk factor for social isolation and loneliness</a:t>
            </a:r>
            <a:r>
              <a:rPr lang="en-AU" dirty="0"/>
              <a:t>. Social participation has been identified as key to healthy aging.</a:t>
            </a:r>
          </a:p>
        </p:txBody>
      </p:sp>
      <p:sp>
        <p:nvSpPr>
          <p:cNvPr id="4" name="Slide Number Placeholder 3"/>
          <p:cNvSpPr>
            <a:spLocks noGrp="1"/>
          </p:cNvSpPr>
          <p:nvPr>
            <p:ph type="sldNum" sz="quarter" idx="5"/>
          </p:nvPr>
        </p:nvSpPr>
        <p:spPr/>
        <p:txBody>
          <a:bodyPr/>
          <a:lstStyle/>
          <a:p>
            <a:fld id="{C95299D5-4F6C-46DF-9B1E-97EB2C43A419}" type="slidenum">
              <a:rPr lang="en-AU" smtClean="0"/>
              <a:t>15</a:t>
            </a:fld>
            <a:endParaRPr lang="en-AU"/>
          </a:p>
        </p:txBody>
      </p:sp>
    </p:spTree>
    <p:extLst>
      <p:ext uri="{BB962C8B-B14F-4D97-AF65-F5344CB8AC3E}">
        <p14:creationId xmlns:p14="http://schemas.microsoft.com/office/powerpoint/2010/main" val="2456106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Wearing hearing aids have been shown to have a protective effect and allow greater social participation and engagement in those with hearing loss (Weinstein et al. 2016).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Hearing aid use improves quality of life by </a:t>
            </a:r>
            <a:r>
              <a:rPr lang="en-AU" dirty="0"/>
              <a:t>reducing the social and emotional effects of hearing loss (Chisolm et al. 2007).  </a:t>
            </a:r>
          </a:p>
          <a:p>
            <a:endParaRPr lang="en-AU" dirty="0"/>
          </a:p>
        </p:txBody>
      </p:sp>
      <p:sp>
        <p:nvSpPr>
          <p:cNvPr id="4" name="Slide Number Placeholder 3"/>
          <p:cNvSpPr>
            <a:spLocks noGrp="1"/>
          </p:cNvSpPr>
          <p:nvPr>
            <p:ph type="sldNum" sz="quarter" idx="5"/>
          </p:nvPr>
        </p:nvSpPr>
        <p:spPr/>
        <p:txBody>
          <a:bodyPr/>
          <a:lstStyle/>
          <a:p>
            <a:fld id="{C95299D5-4F6C-46DF-9B1E-97EB2C43A419}" type="slidenum">
              <a:rPr lang="en-AU" smtClean="0"/>
              <a:t>16</a:t>
            </a:fld>
            <a:endParaRPr lang="en-AU"/>
          </a:p>
        </p:txBody>
      </p:sp>
    </p:spTree>
    <p:extLst>
      <p:ext uri="{BB962C8B-B14F-4D97-AF65-F5344CB8AC3E}">
        <p14:creationId xmlns:p14="http://schemas.microsoft.com/office/powerpoint/2010/main" val="710709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recent study published in The Lancet reported that 35% of global dementia cases may be preventable. Hearing loss was identified as the largest modifiable midlife risk factor for dementia (Livingston et al. 2017).  Hearing aid use in adults with hearing loss is associated with lower rates of cognitive decline (Lin et. Al., 2013).  </a:t>
            </a:r>
          </a:p>
          <a:p>
            <a:endParaRPr lang="en-AU" dirty="0"/>
          </a:p>
          <a:p>
            <a:r>
              <a:rPr lang="en-AU" dirty="0"/>
              <a:t>Hearing and cognition is a huge research interest of the institute at the moment – talk about Dona’s research</a:t>
            </a:r>
          </a:p>
        </p:txBody>
      </p:sp>
      <p:sp>
        <p:nvSpPr>
          <p:cNvPr id="4" name="Slide Number Placeholder 3"/>
          <p:cNvSpPr>
            <a:spLocks noGrp="1"/>
          </p:cNvSpPr>
          <p:nvPr>
            <p:ph type="sldNum" sz="quarter" idx="5"/>
          </p:nvPr>
        </p:nvSpPr>
        <p:spPr/>
        <p:txBody>
          <a:bodyPr/>
          <a:lstStyle/>
          <a:p>
            <a:fld id="{C95299D5-4F6C-46DF-9B1E-97EB2C43A419}" type="slidenum">
              <a:rPr lang="en-AU" smtClean="0"/>
              <a:t>17</a:t>
            </a:fld>
            <a:endParaRPr lang="en-AU"/>
          </a:p>
        </p:txBody>
      </p:sp>
    </p:spTree>
    <p:extLst>
      <p:ext uri="{BB962C8B-B14F-4D97-AF65-F5344CB8AC3E}">
        <p14:creationId xmlns:p14="http://schemas.microsoft.com/office/powerpoint/2010/main" val="3890634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spcAft>
                <a:spcPts val="1200"/>
              </a:spcAft>
            </a:pPr>
            <a:r>
              <a:rPr lang="en-US" sz="1200" dirty="0"/>
              <a:t>Some of this research has come out of our own institute </a:t>
            </a:r>
          </a:p>
          <a:p>
            <a:pPr eaLnBrk="0" hangingPunct="0">
              <a:spcAft>
                <a:spcPts val="1200"/>
              </a:spcAft>
            </a:pPr>
            <a:r>
              <a:rPr lang="en-US" sz="1200" dirty="0"/>
              <a:t>(</a:t>
            </a:r>
            <a:r>
              <a:rPr lang="en-US" sz="1200" dirty="0" err="1"/>
              <a:t>Jayakodya</a:t>
            </a:r>
            <a:r>
              <a:rPr lang="en-US" sz="1200" dirty="0"/>
              <a:t> 2018)</a:t>
            </a:r>
            <a:r>
              <a:rPr lang="en-US" sz="1200" baseline="0" dirty="0"/>
              <a:t> : </a:t>
            </a:r>
            <a:r>
              <a:rPr lang="en-US" sz="1200" dirty="0"/>
              <a:t>Association between speech and high-frequency hearing loss and depression, anxiety and stress in older adults</a:t>
            </a:r>
            <a:r>
              <a:rPr lang="en-US" sz="1200" baseline="0" dirty="0"/>
              <a:t> 2018</a:t>
            </a:r>
          </a:p>
          <a:p>
            <a:pPr marL="0" marR="0" lvl="0" indent="0" algn="l" defTabSz="914400" rtl="0" eaLnBrk="0" fontAlgn="auto" latinLnBrk="0" hangingPunct="0">
              <a:lnSpc>
                <a:spcPct val="100000"/>
              </a:lnSpc>
              <a:spcBef>
                <a:spcPts val="0"/>
              </a:spcBef>
              <a:spcAft>
                <a:spcPts val="1200"/>
              </a:spcAft>
              <a:buClrTx/>
              <a:buSzTx/>
              <a:buFontTx/>
              <a:buNone/>
              <a:tabLst/>
              <a:defRPr/>
            </a:pPr>
            <a:r>
              <a:rPr lang="en-US" sz="1200" b="1" baseline="0" dirty="0"/>
              <a:t>Other references: </a:t>
            </a:r>
            <a:r>
              <a:rPr lang="en-AU" sz="1200" dirty="0"/>
              <a:t>, (Cosh et al. 2018) </a:t>
            </a:r>
            <a:r>
              <a:rPr lang="en-US" sz="800" b="0" i="0" kern="1200" dirty="0">
                <a:solidFill>
                  <a:schemeClr val="tx1"/>
                </a:solidFill>
                <a:effectLst/>
                <a:latin typeface="+mn-lt"/>
                <a:ea typeface="+mn-ea"/>
                <a:cs typeface="+mn-cs"/>
              </a:rPr>
              <a:t>The relationship between hearing loss in older adults </a:t>
            </a:r>
            <a:r>
              <a:rPr lang="en-US" sz="800" b="0" i="0" kern="1200" dirty="0" err="1">
                <a:solidFill>
                  <a:schemeClr val="tx1"/>
                </a:solidFill>
                <a:effectLst/>
                <a:latin typeface="+mn-lt"/>
                <a:ea typeface="+mn-ea"/>
                <a:cs typeface="+mn-cs"/>
              </a:rPr>
              <a:t>anddepression</a:t>
            </a:r>
            <a:r>
              <a:rPr lang="en-US" sz="800" b="0" i="0" kern="1200" dirty="0">
                <a:solidFill>
                  <a:schemeClr val="tx1"/>
                </a:solidFill>
                <a:effectLst/>
                <a:latin typeface="+mn-lt"/>
                <a:ea typeface="+mn-ea"/>
                <a:cs typeface="+mn-cs"/>
              </a:rPr>
              <a:t> over 12 years: Findings from the Three‐</a:t>
            </a:r>
            <a:r>
              <a:rPr lang="en-US" sz="800" b="0" i="0" kern="1200" dirty="0" err="1">
                <a:solidFill>
                  <a:schemeClr val="tx1"/>
                </a:solidFill>
                <a:effectLst/>
                <a:latin typeface="+mn-lt"/>
                <a:ea typeface="+mn-ea"/>
                <a:cs typeface="+mn-cs"/>
              </a:rPr>
              <a:t>Cityprospective</a:t>
            </a:r>
            <a:r>
              <a:rPr lang="en-US" sz="800" b="0" i="0" kern="1200" dirty="0">
                <a:solidFill>
                  <a:schemeClr val="tx1"/>
                </a:solidFill>
                <a:effectLst/>
                <a:latin typeface="+mn-lt"/>
                <a:ea typeface="+mn-ea"/>
                <a:cs typeface="+mn-cs"/>
              </a:rPr>
              <a:t> cohort study</a:t>
            </a:r>
            <a:endParaRPr lang="en-AU" sz="1200" dirty="0"/>
          </a:p>
          <a:p>
            <a:endParaRPr lang="en-AU" dirty="0"/>
          </a:p>
        </p:txBody>
      </p:sp>
      <p:sp>
        <p:nvSpPr>
          <p:cNvPr id="4" name="Slide Number Placeholder 3"/>
          <p:cNvSpPr>
            <a:spLocks noGrp="1"/>
          </p:cNvSpPr>
          <p:nvPr>
            <p:ph type="sldNum" sz="quarter" idx="5"/>
          </p:nvPr>
        </p:nvSpPr>
        <p:spPr/>
        <p:txBody>
          <a:bodyPr/>
          <a:lstStyle/>
          <a:p>
            <a:fld id="{C95299D5-4F6C-46DF-9B1E-97EB2C43A419}" type="slidenum">
              <a:rPr lang="en-AU" smtClean="0"/>
              <a:t>18</a:t>
            </a:fld>
            <a:endParaRPr lang="en-AU"/>
          </a:p>
        </p:txBody>
      </p:sp>
    </p:spTree>
    <p:extLst>
      <p:ext uri="{BB962C8B-B14F-4D97-AF65-F5344CB8AC3E}">
        <p14:creationId xmlns:p14="http://schemas.microsoft.com/office/powerpoint/2010/main" val="266484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spcAft>
                <a:spcPts val="1200"/>
              </a:spcAft>
            </a:pPr>
            <a:r>
              <a:rPr lang="en-AU" sz="2300" dirty="0">
                <a:cs typeface="Calibri Light"/>
              </a:rPr>
              <a:t>Hearing</a:t>
            </a:r>
            <a:r>
              <a:rPr lang="en-AU" sz="2300" baseline="0" dirty="0">
                <a:cs typeface="Calibri Light"/>
              </a:rPr>
              <a:t> loss is also associated with frailty and in this way can affect our physical health</a:t>
            </a:r>
            <a:endParaRPr lang="en-AU" sz="2300" dirty="0">
              <a:cs typeface="Calibri Light"/>
            </a:endParaRPr>
          </a:p>
          <a:p>
            <a:pPr eaLnBrk="0" hangingPunct="0">
              <a:spcAft>
                <a:spcPts val="1200"/>
              </a:spcAft>
            </a:pPr>
            <a:r>
              <a:rPr lang="en-AU" sz="2300" dirty="0">
                <a:cs typeface="Calibri Light"/>
              </a:rPr>
              <a:t>Frailty</a:t>
            </a:r>
            <a:r>
              <a:rPr lang="en-AU" sz="2300" baseline="0" dirty="0">
                <a:cs typeface="Calibri Light"/>
              </a:rPr>
              <a:t> is </a:t>
            </a:r>
            <a:r>
              <a:rPr lang="en-AU" sz="2300" dirty="0">
                <a:cs typeface="Calibri Light"/>
              </a:rPr>
              <a:t>group of 3 or more of the following symptoms:</a:t>
            </a:r>
          </a:p>
          <a:p>
            <a:pPr lvl="1"/>
            <a:r>
              <a:rPr lang="en-AU" sz="2000" dirty="0">
                <a:cs typeface="Calibri Light"/>
              </a:rPr>
              <a:t>Unintentional weight loss</a:t>
            </a:r>
          </a:p>
          <a:p>
            <a:pPr lvl="1"/>
            <a:r>
              <a:rPr lang="en-AU" sz="2000" dirty="0">
                <a:cs typeface="Calibri Light"/>
              </a:rPr>
              <a:t>Self-reported exhaustion</a:t>
            </a:r>
          </a:p>
          <a:p>
            <a:pPr lvl="1"/>
            <a:r>
              <a:rPr lang="en-AU" sz="2000" dirty="0">
                <a:cs typeface="Calibri Light"/>
              </a:rPr>
              <a:t>Slow walking speed</a:t>
            </a:r>
          </a:p>
          <a:p>
            <a:pPr lvl="1">
              <a:spcAft>
                <a:spcPts val="1200"/>
              </a:spcAft>
            </a:pPr>
            <a:r>
              <a:rPr lang="en-AU" sz="2000" dirty="0">
                <a:cs typeface="Calibri Light"/>
              </a:rPr>
              <a:t>Low physical activity</a:t>
            </a:r>
          </a:p>
          <a:p>
            <a:r>
              <a:rPr lang="en-AU" sz="2300" dirty="0">
                <a:cs typeface="Calibri Light"/>
              </a:rPr>
              <a:t>Frailty increases possibility of falls and hospitalisation</a:t>
            </a:r>
          </a:p>
          <a:p>
            <a:r>
              <a:rPr lang="en-AU" sz="2300" b="1" dirty="0">
                <a:cs typeface="Calibri Light"/>
              </a:rPr>
              <a:t>Risk of frailty increases by 63% in older adults with hearing loss.</a:t>
            </a:r>
            <a:endParaRPr lang="en-AU" dirty="0"/>
          </a:p>
          <a:p>
            <a:endParaRPr lang="en-AU" dirty="0"/>
          </a:p>
        </p:txBody>
      </p:sp>
      <p:sp>
        <p:nvSpPr>
          <p:cNvPr id="4" name="Slide Number Placeholder 3"/>
          <p:cNvSpPr>
            <a:spLocks noGrp="1"/>
          </p:cNvSpPr>
          <p:nvPr>
            <p:ph type="sldNum" sz="quarter" idx="5"/>
          </p:nvPr>
        </p:nvSpPr>
        <p:spPr/>
        <p:txBody>
          <a:bodyPr/>
          <a:lstStyle/>
          <a:p>
            <a:fld id="{C95299D5-4F6C-46DF-9B1E-97EB2C43A419}" type="slidenum">
              <a:rPr lang="en-AU" smtClean="0"/>
              <a:t>19</a:t>
            </a:fld>
            <a:endParaRPr lang="en-AU"/>
          </a:p>
        </p:txBody>
      </p:sp>
    </p:spTree>
    <p:extLst>
      <p:ext uri="{BB962C8B-B14F-4D97-AF65-F5344CB8AC3E}">
        <p14:creationId xmlns:p14="http://schemas.microsoft.com/office/powerpoint/2010/main" val="203950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5299D5-4F6C-46DF-9B1E-97EB2C43A419}" type="slidenum">
              <a:rPr lang="en-AU" smtClean="0"/>
              <a:t>2</a:t>
            </a:fld>
            <a:endParaRPr lang="en-AU"/>
          </a:p>
        </p:txBody>
      </p:sp>
    </p:spTree>
    <p:extLst>
      <p:ext uri="{BB962C8B-B14F-4D97-AF65-F5344CB8AC3E}">
        <p14:creationId xmlns:p14="http://schemas.microsoft.com/office/powerpoint/2010/main" val="4005619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Even with</a:t>
            </a:r>
            <a:r>
              <a:rPr lang="en-AU" baseline="0" dirty="0"/>
              <a:t> 466 million people worldwide with hearing loss, even with the association of hearing loss with various aspects of our health, even with the significant impact that hearing loss has on our mental health, cognitive health and our ability to age healthily---- it still takes people 7 years to act on their hearing loss!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With the Lancet study highlight the impact that addressing hearing loss can have in mid-life– this makes it even more important that we not only close this 7 year gap, but identify and intervene for hearing loss earlier.</a:t>
            </a:r>
          </a:p>
          <a:p>
            <a:endParaRPr lang="en-AU" b="1" dirty="0"/>
          </a:p>
          <a:p>
            <a:r>
              <a:rPr lang="en-AU" b="1" dirty="0"/>
              <a:t>We need to reduce this 7 year delay.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i="1" baseline="0" dirty="0">
              <a:effectLst/>
            </a:endParaRPr>
          </a:p>
        </p:txBody>
      </p:sp>
      <p:sp>
        <p:nvSpPr>
          <p:cNvPr id="4" name="Slide Number Placeholder 3"/>
          <p:cNvSpPr>
            <a:spLocks noGrp="1"/>
          </p:cNvSpPr>
          <p:nvPr>
            <p:ph type="sldNum" sz="quarter" idx="10"/>
          </p:nvPr>
        </p:nvSpPr>
        <p:spPr/>
        <p:txBody>
          <a:bodyPr/>
          <a:lstStyle/>
          <a:p>
            <a:fld id="{3F9B546B-4BB6-49EA-B404-E78AC17FAEBA}" type="slidenum">
              <a:rPr lang="en-AU" smtClean="0"/>
              <a:t>20</a:t>
            </a:fld>
            <a:endParaRPr lang="en-AU"/>
          </a:p>
        </p:txBody>
      </p:sp>
    </p:spTree>
    <p:extLst>
      <p:ext uri="{BB962C8B-B14F-4D97-AF65-F5344CB8AC3E}">
        <p14:creationId xmlns:p14="http://schemas.microsoft.com/office/powerpoint/2010/main" val="4285730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the best chance at reducing this delay if we can identify hearing loss EARLY. So I want to talk today about signs of hearing loss to be on the look out for and ways to know for sure about the status of your hearing health</a:t>
            </a:r>
          </a:p>
        </p:txBody>
      </p:sp>
      <p:sp>
        <p:nvSpPr>
          <p:cNvPr id="4" name="Slide Number Placeholder 3"/>
          <p:cNvSpPr>
            <a:spLocks noGrp="1"/>
          </p:cNvSpPr>
          <p:nvPr>
            <p:ph type="sldNum" sz="quarter" idx="5"/>
          </p:nvPr>
        </p:nvSpPr>
        <p:spPr/>
        <p:txBody>
          <a:bodyPr/>
          <a:lstStyle/>
          <a:p>
            <a:fld id="{C95299D5-4F6C-46DF-9B1E-97EB2C43A419}" type="slidenum">
              <a:rPr lang="en-AU" smtClean="0"/>
              <a:t>21</a:t>
            </a:fld>
            <a:endParaRPr lang="en-AU"/>
          </a:p>
        </p:txBody>
      </p:sp>
    </p:spTree>
    <p:extLst>
      <p:ext uri="{BB962C8B-B14F-4D97-AF65-F5344CB8AC3E}">
        <p14:creationId xmlns:p14="http://schemas.microsoft.com/office/powerpoint/2010/main" val="810919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thing you can do this look out for the signs of hearing loss…. </a:t>
            </a:r>
          </a:p>
        </p:txBody>
      </p:sp>
      <p:sp>
        <p:nvSpPr>
          <p:cNvPr id="4" name="Slide Number Placeholder 3"/>
          <p:cNvSpPr>
            <a:spLocks noGrp="1"/>
          </p:cNvSpPr>
          <p:nvPr>
            <p:ph type="sldNum" sz="quarter" idx="5"/>
          </p:nvPr>
        </p:nvSpPr>
        <p:spPr/>
        <p:txBody>
          <a:bodyPr/>
          <a:lstStyle/>
          <a:p>
            <a:fld id="{C95299D5-4F6C-46DF-9B1E-97EB2C43A419}" type="slidenum">
              <a:rPr lang="en-AU" smtClean="0"/>
              <a:t>22</a:t>
            </a:fld>
            <a:endParaRPr lang="en-AU"/>
          </a:p>
        </p:txBody>
      </p:sp>
    </p:spTree>
    <p:extLst>
      <p:ext uri="{BB962C8B-B14F-4D97-AF65-F5344CB8AC3E}">
        <p14:creationId xmlns:p14="http://schemas.microsoft.com/office/powerpoint/2010/main" val="12755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are noticing any of these signs in yourself…. Or a loved one…  these are the ways we can identify a hearing loss in the clinic</a:t>
            </a:r>
          </a:p>
          <a:p>
            <a:endParaRPr lang="en-AU" dirty="0"/>
          </a:p>
          <a:p>
            <a:r>
              <a:rPr lang="en-AU" dirty="0"/>
              <a:t>You have your hearing screened or assessed.</a:t>
            </a:r>
          </a:p>
          <a:p>
            <a:r>
              <a:rPr lang="en-AU" dirty="0"/>
              <a:t> Both of these are methods of testing hearing</a:t>
            </a:r>
          </a:p>
          <a:p>
            <a:endParaRPr lang="en-AU" dirty="0"/>
          </a:p>
          <a:p>
            <a:r>
              <a:rPr lang="en-AU" dirty="0"/>
              <a:t>Screening- quick check, can take many forms : questionnaires, machines, hearing bus, in clinic. Says if a hearing loss is present, yes or no. Cannot inform management, free for everyone</a:t>
            </a:r>
          </a:p>
          <a:p>
            <a:endParaRPr lang="en-AU" dirty="0"/>
          </a:p>
          <a:p>
            <a:r>
              <a:rPr lang="en-AU" dirty="0"/>
              <a:t>Assessment – comprehensive, full picture of hearing, can report results to you and your doctor, can identify if there is any medical treatment needed, can inform management options.</a:t>
            </a:r>
          </a:p>
        </p:txBody>
      </p:sp>
      <p:sp>
        <p:nvSpPr>
          <p:cNvPr id="4" name="Slide Number Placeholder 3"/>
          <p:cNvSpPr>
            <a:spLocks noGrp="1"/>
          </p:cNvSpPr>
          <p:nvPr>
            <p:ph type="sldNum" sz="quarter" idx="5"/>
          </p:nvPr>
        </p:nvSpPr>
        <p:spPr/>
        <p:txBody>
          <a:bodyPr/>
          <a:lstStyle/>
          <a:p>
            <a:fld id="{C95299D5-4F6C-46DF-9B1E-97EB2C43A419}" type="slidenum">
              <a:rPr lang="en-AU" smtClean="0"/>
              <a:t>23</a:t>
            </a:fld>
            <a:endParaRPr lang="en-AU"/>
          </a:p>
        </p:txBody>
      </p:sp>
    </p:spTree>
    <p:extLst>
      <p:ext uri="{BB962C8B-B14F-4D97-AF65-F5344CB8AC3E}">
        <p14:creationId xmlns:p14="http://schemas.microsoft.com/office/powerpoint/2010/main" val="3186100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5299D5-4F6C-46DF-9B1E-97EB2C43A419}" type="slidenum">
              <a:rPr lang="en-AU" smtClean="0"/>
              <a:t>24</a:t>
            </a:fld>
            <a:endParaRPr lang="en-AU"/>
          </a:p>
        </p:txBody>
      </p:sp>
    </p:spTree>
    <p:extLst>
      <p:ext uri="{BB962C8B-B14F-4D97-AF65-F5344CB8AC3E}">
        <p14:creationId xmlns:p14="http://schemas.microsoft.com/office/powerpoint/2010/main" val="770578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latin typeface="Arial" pitchFamily="34" charset="0"/>
                <a:cs typeface="Arial" pitchFamily="34" charset="0"/>
              </a:rPr>
              <a:t>While a hearing screening is a great starting step, as we said before a hearing assessment is needed to be able to recommend a solution to a hearing loss.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latin typeface="Arial" pitchFamily="34" charset="0"/>
                <a:cs typeface="Arial" pitchFamily="34" charset="0"/>
              </a:rPr>
              <a:t>There are many solutions available and between Lions Hearing Clinic and Ear Science Clinic we can offer them all based on what you NEED</a:t>
            </a:r>
            <a:endParaRPr lang="en-AU" dirty="0"/>
          </a:p>
        </p:txBody>
      </p:sp>
      <p:sp>
        <p:nvSpPr>
          <p:cNvPr id="4" name="Slide Number Placeholder 3"/>
          <p:cNvSpPr>
            <a:spLocks noGrp="1"/>
          </p:cNvSpPr>
          <p:nvPr>
            <p:ph type="sldNum" sz="quarter" idx="10"/>
          </p:nvPr>
        </p:nvSpPr>
        <p:spPr/>
        <p:txBody>
          <a:bodyPr/>
          <a:lstStyle/>
          <a:p>
            <a:fld id="{9AC391C9-72C0-0748-8FA2-D706F62CD045}" type="slidenum">
              <a:rPr lang="en-US" smtClean="0"/>
              <a:t>25</a:t>
            </a:fld>
            <a:endParaRPr lang="en-US"/>
          </a:p>
        </p:txBody>
      </p:sp>
    </p:spTree>
    <p:extLst>
      <p:ext uri="{BB962C8B-B14F-4D97-AF65-F5344CB8AC3E}">
        <p14:creationId xmlns:p14="http://schemas.microsoft.com/office/powerpoint/2010/main" val="3404359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It might be something as simple as communication strategies….. Something everyone can take away from today!</a:t>
            </a:r>
          </a:p>
        </p:txBody>
      </p:sp>
      <p:sp>
        <p:nvSpPr>
          <p:cNvPr id="4" name="Slide Number Placeholder 3"/>
          <p:cNvSpPr>
            <a:spLocks noGrp="1"/>
          </p:cNvSpPr>
          <p:nvPr>
            <p:ph type="sldNum" sz="quarter" idx="10"/>
          </p:nvPr>
        </p:nvSpPr>
        <p:spPr/>
        <p:txBody>
          <a:bodyPr/>
          <a:lstStyle/>
          <a:p>
            <a:fld id="{D461722A-AF5F-42FF-8AE6-8531D7593B28}" type="slidenum">
              <a:rPr lang="en-AU" smtClean="0"/>
              <a:pPr/>
              <a:t>26</a:t>
            </a:fld>
            <a:endParaRPr lang="en-AU"/>
          </a:p>
        </p:txBody>
      </p:sp>
    </p:spTree>
    <p:extLst>
      <p:ext uri="{BB962C8B-B14F-4D97-AF65-F5344CB8AC3E}">
        <p14:creationId xmlns:p14="http://schemas.microsoft.com/office/powerpoint/2010/main" val="2607100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there is a permanent hearing loss present and you are finding difficulty hearing in one or more situations, the most common recommendation is hearing devices. There are many Different styles of hearing aids and when we help you to select the right ones, we take into account things  like:</a:t>
            </a:r>
            <a:endParaRPr lang="en-US" baseline="0" dirty="0"/>
          </a:p>
          <a:p>
            <a:pPr marL="228600" indent="-228600">
              <a:buAutoNum type="arabicPeriod"/>
            </a:pPr>
            <a:r>
              <a:rPr lang="en-US" baseline="0" dirty="0"/>
              <a:t>Physical considerations</a:t>
            </a:r>
          </a:p>
          <a:p>
            <a:pPr marL="228600" indent="-228600">
              <a:buAutoNum type="arabicPeriod"/>
            </a:pPr>
            <a:r>
              <a:rPr lang="en-US" baseline="0" dirty="0"/>
              <a:t>Lifestyle considerations</a:t>
            </a:r>
          </a:p>
          <a:p>
            <a:pPr marL="228600" indent="-228600">
              <a:buAutoNum type="arabicPeriod"/>
            </a:pPr>
            <a:r>
              <a:rPr lang="en-US" baseline="0" dirty="0"/>
              <a:t>Environmental considerations</a:t>
            </a:r>
          </a:p>
          <a:p>
            <a:pPr marL="228600" indent="-228600">
              <a:buAutoNum type="arabicPeriod"/>
            </a:pPr>
            <a:endParaRPr lang="en-US" baseline="0" dirty="0"/>
          </a:p>
          <a:p>
            <a:pPr marL="0" indent="0">
              <a:buNone/>
            </a:pPr>
            <a:r>
              <a:rPr lang="en-US" baseline="0" dirty="0"/>
              <a:t>Asking the questions in the beginning, setting hearing goals and listening to the patient allow us to get the best outcomes with hearing devices.</a:t>
            </a:r>
          </a:p>
          <a:p>
            <a:endParaRPr lang="en-US" baseline="0" dirty="0"/>
          </a:p>
        </p:txBody>
      </p:sp>
      <p:sp>
        <p:nvSpPr>
          <p:cNvPr id="4" name="Slide Number Placeholder 3"/>
          <p:cNvSpPr>
            <a:spLocks noGrp="1"/>
          </p:cNvSpPr>
          <p:nvPr>
            <p:ph type="sldNum" sz="quarter" idx="10"/>
          </p:nvPr>
        </p:nvSpPr>
        <p:spPr/>
        <p:txBody>
          <a:bodyPr/>
          <a:lstStyle/>
          <a:p>
            <a:fld id="{D950A6F7-292E-4726-B89A-CD2D7E66445D}" type="slidenum">
              <a:rPr lang="en-AU" smtClean="0"/>
              <a:t>27</a:t>
            </a:fld>
            <a:endParaRPr lang="en-AU"/>
          </a:p>
        </p:txBody>
      </p:sp>
    </p:spTree>
    <p:extLst>
      <p:ext uri="{BB962C8B-B14F-4D97-AF65-F5344CB8AC3E}">
        <p14:creationId xmlns:p14="http://schemas.microsoft.com/office/powerpoint/2010/main" val="3447590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For some people, hearing devices may not be something they are ready for or might not even be appropriate for them – we also offer ALDs</a:t>
            </a:r>
            <a:endParaRPr lang="en-AU" dirty="0"/>
          </a:p>
        </p:txBody>
      </p:sp>
      <p:sp>
        <p:nvSpPr>
          <p:cNvPr id="4" name="Slide Number Placeholder 3"/>
          <p:cNvSpPr>
            <a:spLocks noGrp="1"/>
          </p:cNvSpPr>
          <p:nvPr>
            <p:ph type="sldNum" sz="quarter" idx="10"/>
          </p:nvPr>
        </p:nvSpPr>
        <p:spPr/>
        <p:txBody>
          <a:bodyPr/>
          <a:lstStyle/>
          <a:p>
            <a:fld id="{3F9B546B-4BB6-49EA-B404-E78AC17FAEBA}" type="slidenum">
              <a:rPr lang="en-AU" smtClean="0"/>
              <a:t>28</a:t>
            </a:fld>
            <a:endParaRPr lang="en-AU"/>
          </a:p>
        </p:txBody>
      </p:sp>
    </p:spTree>
    <p:extLst>
      <p:ext uri="{BB962C8B-B14F-4D97-AF65-F5344CB8AC3E}">
        <p14:creationId xmlns:p14="http://schemas.microsoft.com/office/powerpoint/2010/main" val="971973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Ear Science Clinic</a:t>
            </a:r>
            <a:endParaRPr lang="en-AU" baseline="0" dirty="0"/>
          </a:p>
          <a:p>
            <a:endParaRPr lang="en-AU" baseline="0" dirty="0"/>
          </a:p>
          <a:p>
            <a:r>
              <a:rPr lang="en-AU" baseline="0" dirty="0"/>
              <a:t>Implantable solutions – what are they</a:t>
            </a:r>
          </a:p>
          <a:p>
            <a:endParaRPr lang="en-AU" dirty="0"/>
          </a:p>
        </p:txBody>
      </p:sp>
      <p:sp>
        <p:nvSpPr>
          <p:cNvPr id="4" name="Slide Number Placeholder 3"/>
          <p:cNvSpPr>
            <a:spLocks noGrp="1"/>
          </p:cNvSpPr>
          <p:nvPr>
            <p:ph type="sldNum" sz="quarter" idx="10"/>
          </p:nvPr>
        </p:nvSpPr>
        <p:spPr/>
        <p:txBody>
          <a:bodyPr/>
          <a:lstStyle/>
          <a:p>
            <a:fld id="{FA854A7D-59AE-4894-9691-F085BFDF39D7}" type="slidenum">
              <a:rPr lang="en-AU" smtClean="0"/>
              <a:pPr/>
              <a:t>29</a:t>
            </a:fld>
            <a:endParaRPr lang="en-AU"/>
          </a:p>
        </p:txBody>
      </p:sp>
    </p:spTree>
    <p:extLst>
      <p:ext uri="{BB962C8B-B14F-4D97-AF65-F5344CB8AC3E}">
        <p14:creationId xmlns:p14="http://schemas.microsoft.com/office/powerpoint/2010/main" val="153164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The future of hearing is right here in Perth</a:t>
            </a:r>
          </a:p>
          <a:p>
            <a:r>
              <a:rPr lang="en-AU" dirty="0">
                <a:cs typeface="Calibri"/>
              </a:rPr>
              <a:t>Speak out how cutting edge our research is </a:t>
            </a:r>
          </a:p>
          <a:p>
            <a:r>
              <a:rPr lang="en-AU" dirty="0">
                <a:cs typeface="Calibri"/>
              </a:rPr>
              <a:t>Speak about the wheel and the structure of the institute</a:t>
            </a:r>
          </a:p>
          <a:p>
            <a:r>
              <a:rPr lang="en-AU" dirty="0">
                <a:cs typeface="Calibri"/>
              </a:rPr>
              <a:t>Gift of hearing fundraised $1.7million, overall research </a:t>
            </a:r>
          </a:p>
          <a:p>
            <a:r>
              <a:rPr lang="en-AU" dirty="0">
                <a:cs typeface="Calibri"/>
              </a:rPr>
              <a:t>Translational research focus</a:t>
            </a:r>
          </a:p>
          <a:p>
            <a:r>
              <a:rPr lang="en-AU" dirty="0">
                <a:cs typeface="Calibri"/>
              </a:rPr>
              <a:t>Education</a:t>
            </a:r>
          </a:p>
        </p:txBody>
      </p:sp>
      <p:sp>
        <p:nvSpPr>
          <p:cNvPr id="4" name="Slide Number Placeholder 3"/>
          <p:cNvSpPr>
            <a:spLocks noGrp="1"/>
          </p:cNvSpPr>
          <p:nvPr>
            <p:ph type="sldNum" sz="quarter" idx="10"/>
          </p:nvPr>
        </p:nvSpPr>
        <p:spPr/>
        <p:txBody>
          <a:bodyPr/>
          <a:lstStyle/>
          <a:p>
            <a:fld id="{B045B7DE-1198-4F2F-B574-CA8CAE341642}" type="slidenum">
              <a:rPr lang="en-AU" smtClean="0"/>
              <a:t>3</a:t>
            </a:fld>
            <a:endParaRPr lang="en-AU"/>
          </a:p>
        </p:txBody>
      </p:sp>
    </p:spTree>
    <p:extLst>
      <p:ext uri="{BB962C8B-B14F-4D97-AF65-F5344CB8AC3E}">
        <p14:creationId xmlns:p14="http://schemas.microsoft.com/office/powerpoint/2010/main" val="3863086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54A7D-59AE-4894-9691-F085BFDF39D7}" type="slidenum">
              <a:rPr lang="en-AU" smtClean="0"/>
              <a:pPr/>
              <a:t>30</a:t>
            </a:fld>
            <a:endParaRPr lang="en-AU"/>
          </a:p>
        </p:txBody>
      </p:sp>
    </p:spTree>
    <p:extLst>
      <p:ext uri="{BB962C8B-B14F-4D97-AF65-F5344CB8AC3E}">
        <p14:creationId xmlns:p14="http://schemas.microsoft.com/office/powerpoint/2010/main" val="302969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i="1" baseline="0" dirty="0">
              <a:effectLst/>
            </a:endParaRPr>
          </a:p>
        </p:txBody>
      </p:sp>
      <p:sp>
        <p:nvSpPr>
          <p:cNvPr id="4" name="Slide Number Placeholder 3"/>
          <p:cNvSpPr>
            <a:spLocks noGrp="1"/>
          </p:cNvSpPr>
          <p:nvPr>
            <p:ph type="sldNum" sz="quarter" idx="10"/>
          </p:nvPr>
        </p:nvSpPr>
        <p:spPr/>
        <p:txBody>
          <a:bodyPr/>
          <a:lstStyle/>
          <a:p>
            <a:fld id="{3F9B546B-4BB6-49EA-B404-E78AC17FAEBA}" type="slidenum">
              <a:rPr lang="en-AU" smtClean="0"/>
              <a:t>31</a:t>
            </a:fld>
            <a:endParaRPr lang="en-AU"/>
          </a:p>
        </p:txBody>
      </p:sp>
    </p:spTree>
    <p:extLst>
      <p:ext uri="{BB962C8B-B14F-4D97-AF65-F5344CB8AC3E}">
        <p14:creationId xmlns:p14="http://schemas.microsoft.com/office/powerpoint/2010/main" val="4140838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also see us at……..</a:t>
            </a:r>
          </a:p>
        </p:txBody>
      </p:sp>
      <p:sp>
        <p:nvSpPr>
          <p:cNvPr id="4" name="Slide Number Placeholder 3"/>
          <p:cNvSpPr>
            <a:spLocks noGrp="1"/>
          </p:cNvSpPr>
          <p:nvPr>
            <p:ph type="sldNum" sz="quarter" idx="10"/>
          </p:nvPr>
        </p:nvSpPr>
        <p:spPr/>
        <p:txBody>
          <a:bodyPr/>
          <a:lstStyle/>
          <a:p>
            <a:fld id="{FA854A7D-59AE-4894-9691-F085BFDF39D7}" type="slidenum">
              <a:rPr lang="en-AU" smtClean="0"/>
              <a:pPr/>
              <a:t>32</a:t>
            </a:fld>
            <a:endParaRPr lang="en-AU"/>
          </a:p>
        </p:txBody>
      </p:sp>
    </p:spTree>
    <p:extLst>
      <p:ext uri="{BB962C8B-B14F-4D97-AF65-F5344CB8AC3E}">
        <p14:creationId xmlns:p14="http://schemas.microsoft.com/office/powerpoint/2010/main" val="1115727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54A7D-59AE-4894-9691-F085BFDF39D7}" type="slidenum">
              <a:rPr lang="en-AU" smtClean="0"/>
              <a:pPr/>
              <a:t>33</a:t>
            </a:fld>
            <a:endParaRPr lang="en-AU"/>
          </a:p>
        </p:txBody>
      </p:sp>
    </p:spTree>
    <p:extLst>
      <p:ext uri="{BB962C8B-B14F-4D97-AF65-F5344CB8AC3E}">
        <p14:creationId xmlns:p14="http://schemas.microsoft.com/office/powerpoint/2010/main" val="243417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Some of our achievements and some of the things going on in your own backyard</a:t>
            </a:r>
          </a:p>
          <a:p>
            <a:pPr marL="285750" indent="-285750">
              <a:buFont typeface="Arial"/>
              <a:buChar char="•"/>
            </a:pPr>
            <a:r>
              <a:rPr lang="en-US" dirty="0"/>
              <a:t>14 clinics providing hearing services to 15,000 people per year</a:t>
            </a:r>
          </a:p>
          <a:p>
            <a:pPr marL="285750" indent="-285750">
              <a:buFont typeface="Arial"/>
              <a:buChar char="•"/>
            </a:pPr>
            <a:r>
              <a:rPr lang="en-US" dirty="0"/>
              <a:t>3rd largest cochlear implant </a:t>
            </a:r>
            <a:r>
              <a:rPr lang="en-US" dirty="0" err="1"/>
              <a:t>centre</a:t>
            </a:r>
            <a:r>
              <a:rPr lang="en-US" dirty="0"/>
              <a:t> in Australia</a:t>
            </a:r>
            <a:endParaRPr lang="en-US" dirty="0">
              <a:cs typeface="Calibri"/>
            </a:endParaRPr>
          </a:p>
          <a:p>
            <a:pPr marL="285750" indent="-285750">
              <a:buFont typeface="Arial"/>
              <a:buChar char="•"/>
            </a:pPr>
            <a:r>
              <a:rPr lang="en-US" dirty="0"/>
              <a:t>Over 360 articles published since 2001</a:t>
            </a:r>
          </a:p>
          <a:p>
            <a:pPr marL="285750" indent="-285750">
              <a:buFont typeface="Arial"/>
              <a:buChar char="•"/>
            </a:pPr>
            <a:r>
              <a:rPr lang="en-US" dirty="0"/>
              <a:t>Clinical trials for </a:t>
            </a:r>
            <a:r>
              <a:rPr lang="en-US" dirty="0" err="1"/>
              <a:t>ClearDrum</a:t>
            </a:r>
            <a:r>
              <a:rPr lang="en-US" dirty="0"/>
              <a:t>® - medical device for ear drum repair surgery – received</a:t>
            </a:r>
            <a:r>
              <a:rPr lang="en-US" baseline="0" dirty="0"/>
              <a:t> a $4million </a:t>
            </a:r>
            <a:r>
              <a:rPr lang="en-US" baseline="0" dirty="0" err="1"/>
              <a:t>Wellcome</a:t>
            </a:r>
            <a:r>
              <a:rPr lang="en-US" baseline="0" dirty="0"/>
              <a:t> Trust grant to fund human clinical trials and bring </a:t>
            </a:r>
            <a:r>
              <a:rPr lang="en-US" baseline="0" dirty="0" err="1"/>
              <a:t>cleardrum</a:t>
            </a:r>
            <a:r>
              <a:rPr lang="en-US" baseline="0" dirty="0"/>
              <a:t> to market.</a:t>
            </a:r>
            <a:endParaRPr lang="en-US" dirty="0">
              <a:cs typeface="Calibri"/>
            </a:endParaRPr>
          </a:p>
          <a:p>
            <a:pPr marL="285750" indent="-285750">
              <a:buFont typeface="Arial"/>
              <a:buChar char="•"/>
            </a:pPr>
            <a:r>
              <a:rPr lang="en-US" dirty="0"/>
              <a:t>Scientific collaborations with every continent, across 15 countries </a:t>
            </a:r>
          </a:p>
          <a:p>
            <a:pPr marL="285750" indent="-285750">
              <a:buFont typeface="Arial"/>
              <a:buChar char="•"/>
            </a:pPr>
            <a:r>
              <a:rPr lang="en-US" dirty="0"/>
              <a:t>World Health </a:t>
            </a:r>
            <a:r>
              <a:rPr lang="en-US" dirty="0" err="1"/>
              <a:t>Organisation</a:t>
            </a:r>
            <a:r>
              <a:rPr lang="en-US" dirty="0"/>
              <a:t> Collaborating Centre – 1 of 6 globally</a:t>
            </a:r>
            <a:r>
              <a:rPr lang="en-US" sz="1200" dirty="0"/>
              <a:t>; others are 3 in China, 1 Indonesia, 1 Russia.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cs typeface="Calibri"/>
              </a:rPr>
              <a:t>Since 2019 we've been </a:t>
            </a:r>
            <a:r>
              <a:rPr lang="en-US" dirty="0" err="1">
                <a:cs typeface="Calibri"/>
              </a:rPr>
              <a:t>recognised</a:t>
            </a:r>
            <a:r>
              <a:rPr lang="en-US" dirty="0">
                <a:cs typeface="Calibri"/>
              </a:rPr>
              <a:t> by the WHO as worlds 6th collaborating </a:t>
            </a:r>
            <a:r>
              <a:rPr lang="en-US" dirty="0" err="1">
                <a:cs typeface="Calibri"/>
              </a:rPr>
              <a:t>centre</a:t>
            </a:r>
            <a:r>
              <a:rPr lang="en-US" dirty="0">
                <a:cs typeface="Calibri"/>
              </a:rPr>
              <a:t> for ear and hearing care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dirty="0"/>
              <a:t>Training for all medical students attending Western Australian </a:t>
            </a:r>
            <a:r>
              <a:rPr lang="en-US" dirty="0" err="1"/>
              <a:t>univerisities</a:t>
            </a:r>
            <a:r>
              <a:rPr lang="en-US" dirty="0"/>
              <a: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US" dirty="0">
              <a:cs typeface="Calibri"/>
            </a:endParaRPr>
          </a:p>
          <a:p>
            <a:pPr marL="285750" indent="-285750">
              <a:buFont typeface="Arial"/>
              <a:buChar char="•"/>
            </a:pPr>
            <a:endParaRPr lang="en-US" dirty="0"/>
          </a:p>
        </p:txBody>
      </p:sp>
      <p:sp>
        <p:nvSpPr>
          <p:cNvPr id="4" name="Slide Number Placeholder 3"/>
          <p:cNvSpPr>
            <a:spLocks noGrp="1"/>
          </p:cNvSpPr>
          <p:nvPr>
            <p:ph type="sldNum" sz="quarter" idx="5"/>
          </p:nvPr>
        </p:nvSpPr>
        <p:spPr/>
        <p:txBody>
          <a:bodyPr/>
          <a:lstStyle/>
          <a:p>
            <a:fld id="{C95299D5-4F6C-46DF-9B1E-97EB2C43A419}" type="slidenum">
              <a:rPr lang="en-AU" smtClean="0"/>
              <a:t>4</a:t>
            </a:fld>
            <a:endParaRPr lang="en-AU"/>
          </a:p>
        </p:txBody>
      </p:sp>
    </p:spTree>
    <p:extLst>
      <p:ext uri="{BB962C8B-B14F-4D97-AF65-F5344CB8AC3E}">
        <p14:creationId xmlns:p14="http://schemas.microsoft.com/office/powerpoint/2010/main" val="368974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ESIA is</a:t>
            </a:r>
            <a:r>
              <a:rPr lang="en-AU" baseline="0" dirty="0"/>
              <a:t> focussed on translational research that delivers real outcomes for patients.</a:t>
            </a:r>
            <a:endParaRPr lang="en-AU" dirty="0"/>
          </a:p>
          <a:p>
            <a:r>
              <a:rPr lang="en-AU" dirty="0"/>
              <a:t>Our basic research is working on a cellular</a:t>
            </a:r>
            <a:r>
              <a:rPr lang="en-AU" baseline="0" dirty="0"/>
              <a:t> level in our lab in Nedlands</a:t>
            </a:r>
            <a:endParaRPr lang="en-AU" dirty="0"/>
          </a:p>
          <a:p>
            <a:endParaRPr lang="en-AU" dirty="0"/>
          </a:p>
        </p:txBody>
      </p:sp>
      <p:sp>
        <p:nvSpPr>
          <p:cNvPr id="4" name="Slide Number Placeholder 3"/>
          <p:cNvSpPr>
            <a:spLocks noGrp="1"/>
          </p:cNvSpPr>
          <p:nvPr>
            <p:ph type="sldNum" sz="quarter" idx="10"/>
          </p:nvPr>
        </p:nvSpPr>
        <p:spPr/>
        <p:txBody>
          <a:bodyPr/>
          <a:lstStyle/>
          <a:p>
            <a:fld id="{C95299D5-4F6C-46DF-9B1E-97EB2C43A419}" type="slidenum">
              <a:rPr lang="en-AU" smtClean="0"/>
              <a:t>5</a:t>
            </a:fld>
            <a:endParaRPr lang="en-AU"/>
          </a:p>
        </p:txBody>
      </p:sp>
    </p:spTree>
    <p:extLst>
      <p:ext uri="{BB962C8B-B14F-4D97-AF65-F5344CB8AC3E}">
        <p14:creationId xmlns:p14="http://schemas.microsoft.com/office/powerpoint/2010/main" val="237424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Organoid cultures have been developed using human stem cells to model disease and study</a:t>
            </a:r>
            <a:r>
              <a:rPr lang="en-AU" baseline="0" dirty="0"/>
              <a:t> ways of improving hair cell and nerve cell repair and regeneration.</a:t>
            </a:r>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a:t>
            </a:r>
            <a:r>
              <a:rPr lang="en-AU" baseline="0" dirty="0"/>
              <a:t>n example of this is our research is our work with i</a:t>
            </a:r>
            <a:r>
              <a:rPr lang="en-AU" dirty="0"/>
              <a:t>nner ear stem cells,</a:t>
            </a:r>
            <a:r>
              <a:rPr lang="en-AU" baseline="0" dirty="0"/>
              <a:t> identifying mutations associated with hearing loss in Usher syndrome, </a:t>
            </a:r>
            <a:r>
              <a:rPr lang="en-US" sz="1200" b="0" i="0" kern="1200" dirty="0">
                <a:solidFill>
                  <a:schemeClr val="tx1"/>
                </a:solidFill>
                <a:effectLst/>
                <a:latin typeface="+mn-lt"/>
                <a:ea typeface="+mn-ea"/>
                <a:cs typeface="+mn-cs"/>
              </a:rPr>
              <a:t>Usher Syndrome is an incurable genetic disorder causing hearing loss and visual impairment responsible for over 50% of deafblind people in the world. However, research suggests new treatment of gene therapy or cell therapies may offer a cure</a:t>
            </a:r>
          </a:p>
          <a:p>
            <a:endParaRPr lang="en-AU" dirty="0"/>
          </a:p>
        </p:txBody>
      </p:sp>
      <p:sp>
        <p:nvSpPr>
          <p:cNvPr id="4" name="Slide Number Placeholder 3"/>
          <p:cNvSpPr>
            <a:spLocks noGrp="1"/>
          </p:cNvSpPr>
          <p:nvPr>
            <p:ph type="sldNum" sz="quarter" idx="10"/>
          </p:nvPr>
        </p:nvSpPr>
        <p:spPr/>
        <p:txBody>
          <a:bodyPr/>
          <a:lstStyle/>
          <a:p>
            <a:fld id="{C95299D5-4F6C-46DF-9B1E-97EB2C43A419}" type="slidenum">
              <a:rPr lang="en-AU" smtClean="0"/>
              <a:t>6</a:t>
            </a:fld>
            <a:endParaRPr lang="en-AU"/>
          </a:p>
        </p:txBody>
      </p:sp>
    </p:spTree>
    <p:extLst>
      <p:ext uri="{BB962C8B-B14F-4D97-AF65-F5344CB8AC3E}">
        <p14:creationId xmlns:p14="http://schemas.microsoft.com/office/powerpoint/2010/main" val="1980172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ESIA is involved in the training of all Future doctors from WA! Inspiring them to become ENTs and to care about hearing and </a:t>
            </a:r>
            <a:r>
              <a:rPr lang="en-AU" dirty="0" err="1"/>
              <a:t>commincation</a:t>
            </a:r>
            <a:endParaRPr lang="en-AU" dirty="0"/>
          </a:p>
          <a:p>
            <a:r>
              <a:rPr lang="en-AU" dirty="0"/>
              <a:t>We also run training courses and upskilling for ENTs and surgeons</a:t>
            </a:r>
          </a:p>
          <a:p>
            <a:endParaRPr lang="en-AU" dirty="0"/>
          </a:p>
        </p:txBody>
      </p:sp>
      <p:sp>
        <p:nvSpPr>
          <p:cNvPr id="4" name="Slide Number Placeholder 3"/>
          <p:cNvSpPr>
            <a:spLocks noGrp="1"/>
          </p:cNvSpPr>
          <p:nvPr>
            <p:ph type="sldNum" sz="quarter" idx="10"/>
          </p:nvPr>
        </p:nvSpPr>
        <p:spPr/>
        <p:txBody>
          <a:bodyPr/>
          <a:lstStyle/>
          <a:p>
            <a:fld id="{C95299D5-4F6C-46DF-9B1E-97EB2C43A419}" type="slidenum">
              <a:rPr lang="en-AU" smtClean="0"/>
              <a:t>7</a:t>
            </a:fld>
            <a:endParaRPr lang="en-AU"/>
          </a:p>
        </p:txBody>
      </p:sp>
    </p:spTree>
    <p:extLst>
      <p:ext uri="{BB962C8B-B14F-4D97-AF65-F5344CB8AC3E}">
        <p14:creationId xmlns:p14="http://schemas.microsoft.com/office/powerpoint/2010/main" val="229917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5299D5-4F6C-46DF-9B1E-97EB2C43A419}" type="slidenum">
              <a:rPr lang="en-AU" smtClean="0"/>
              <a:t>8</a:t>
            </a:fld>
            <a:endParaRPr lang="en-AU"/>
          </a:p>
        </p:txBody>
      </p:sp>
    </p:spTree>
    <p:extLst>
      <p:ext uri="{BB962C8B-B14F-4D97-AF65-F5344CB8AC3E}">
        <p14:creationId xmlns:p14="http://schemas.microsoft.com/office/powerpoint/2010/main" val="179816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The Lions Hearing Clinics and Ear Science Clinic are important arms of ESIA</a:t>
            </a:r>
          </a:p>
          <a:p>
            <a:r>
              <a:rPr lang="en-AU" dirty="0">
                <a:cs typeface="Calibri"/>
              </a:rPr>
              <a:t>Being part of the institute allows our clinical processes to be up to date and cutting edge which allows us to provide our patients with the best care</a:t>
            </a:r>
          </a:p>
          <a:p>
            <a:r>
              <a:rPr lang="en-AU" dirty="0">
                <a:cs typeface="Calibri"/>
              </a:rPr>
              <a:t>(This is where I generally talk about my clinical history and myself)</a:t>
            </a:r>
          </a:p>
        </p:txBody>
      </p:sp>
      <p:sp>
        <p:nvSpPr>
          <p:cNvPr id="4" name="Slide Number Placeholder 3"/>
          <p:cNvSpPr>
            <a:spLocks noGrp="1"/>
          </p:cNvSpPr>
          <p:nvPr>
            <p:ph type="sldNum" sz="quarter" idx="10"/>
          </p:nvPr>
        </p:nvSpPr>
        <p:spPr/>
        <p:txBody>
          <a:bodyPr/>
          <a:lstStyle/>
          <a:p>
            <a:fld id="{B045B7DE-1198-4F2F-B574-CA8CAE341642}" type="slidenum">
              <a:rPr lang="en-AU" smtClean="0"/>
              <a:t>9</a:t>
            </a:fld>
            <a:endParaRPr lang="en-AU"/>
          </a:p>
        </p:txBody>
      </p:sp>
    </p:spTree>
    <p:extLst>
      <p:ext uri="{BB962C8B-B14F-4D97-AF65-F5344CB8AC3E}">
        <p14:creationId xmlns:p14="http://schemas.microsoft.com/office/powerpoint/2010/main" val="387349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E48312"/>
          </a:solidFill>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6D73EB-F4EA-42FF-AFA9-4942145BB778}" type="datetimeFigureOut">
              <a:rPr lang="en-AU" smtClean="0"/>
              <a:t>12/03/2020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575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6D73EB-F4EA-42FF-AFA9-4942145BB778}" type="datetimeFigureOut">
              <a:rPr lang="en-AU" smtClean="0"/>
              <a:t>12/03/2020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394035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E48312"/>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5D6D73EB-F4EA-42FF-AFA9-4942145BB778}" type="datetimeFigureOut">
              <a:rPr lang="en-AU" smtClean="0"/>
              <a:t>12/03/2020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2694147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E48312"/>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5D6D73EB-F4EA-42FF-AFA9-4942145BB778}" type="datetimeFigureOut">
              <a:rPr lang="en-AU" smtClean="0"/>
              <a:t>12/03/2020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584413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E48312"/>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D73EB-F4EA-42FF-AFA9-4942145BB778}" type="datetimeFigureOut">
              <a:rPr lang="en-AU" smtClean="0"/>
              <a:t>12/03/2020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293748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E48312"/>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D73EB-F4EA-42FF-AFA9-4942145BB778}" type="datetimeFigureOut">
              <a:rPr lang="en-AU" smtClean="0"/>
              <a:t>12/03/2020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205665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E48312"/>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dirty="0"/>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D73EB-F4EA-42FF-AFA9-4942145BB778}" type="datetimeFigureOut">
              <a:rPr lang="en-AU" smtClean="0"/>
              <a:t>12/03/2020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91884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E48312"/>
          </a:solid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D73EB-F4EA-42FF-AFA9-4942145BB778}" type="datetimeFigureOut">
              <a:rPr lang="en-AU" smtClean="0"/>
              <a:t>12/03/2020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127609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E48312"/>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6D73EB-F4EA-42FF-AFA9-4942145BB778}" type="datetimeFigureOut">
              <a:rPr lang="en-AU" smtClean="0"/>
              <a:t>12/03/2020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70659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E48312"/>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6D73EB-F4EA-42FF-AFA9-4942145BB778}" type="datetimeFigureOut">
              <a:rPr lang="en-AU" smtClean="0"/>
              <a:t>12/03/2020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415112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E48312"/>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6D73EB-F4EA-42FF-AFA9-4942145BB778}" type="datetimeFigureOut">
              <a:rPr lang="en-AU" smtClean="0"/>
              <a:t>12/03/2020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145789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D73EB-F4EA-42FF-AFA9-4942145BB778}" type="datetimeFigureOut">
              <a:rPr lang="en-AU" smtClean="0"/>
              <a:t>12/03/2020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234651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E48312"/>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6D73EB-F4EA-42FF-AFA9-4942145BB778}" type="datetimeFigureOut">
              <a:rPr lang="en-AU" smtClean="0"/>
              <a:t>12/03/2020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278706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5D6D73EB-F4EA-42FF-AFA9-4942145BB778}" type="datetimeFigureOut">
              <a:rPr lang="en-AU" smtClean="0"/>
              <a:t>12/03/2020</a:t>
            </a:fld>
            <a:endParaRPr lang="en-AU"/>
          </a:p>
        </p:txBody>
      </p:sp>
      <p:sp>
        <p:nvSpPr>
          <p:cNvPr id="6" name="Footer Placeholder 5"/>
          <p:cNvSpPr>
            <a:spLocks noGrp="1"/>
          </p:cNvSpPr>
          <p:nvPr>
            <p:ph type="ftr" sz="quarter" idx="11"/>
          </p:nvPr>
        </p:nvSpPr>
        <p:spPr>
          <a:xfrm>
            <a:off x="590396" y="6041362"/>
            <a:ext cx="3295413" cy="365125"/>
          </a:xfrm>
        </p:spPr>
        <p:txBody>
          <a:bodyPr/>
          <a:lstStyle/>
          <a:p>
            <a:endParaRPr lang="en-AU"/>
          </a:p>
        </p:txBody>
      </p:sp>
      <p:sp>
        <p:nvSpPr>
          <p:cNvPr id="7" name="Slide Number Placeholder 6"/>
          <p:cNvSpPr>
            <a:spLocks noGrp="1"/>
          </p:cNvSpPr>
          <p:nvPr>
            <p:ph type="sldNum" sz="quarter" idx="12"/>
          </p:nvPr>
        </p:nvSpPr>
        <p:spPr>
          <a:xfrm>
            <a:off x="4862689" y="5915888"/>
            <a:ext cx="1062155" cy="490599"/>
          </a:xfrm>
        </p:spPr>
        <p:txBody>
          <a:bodyPr/>
          <a:lstStyle/>
          <a:p>
            <a:fld id="{DA1FB271-3603-42B2-ADE9-F47475BE03DD}" type="slidenum">
              <a:rPr lang="en-AU" smtClean="0"/>
              <a:t>‹#›</a:t>
            </a:fld>
            <a:endParaRPr lang="en-AU"/>
          </a:p>
        </p:txBody>
      </p:sp>
    </p:spTree>
    <p:extLst>
      <p:ext uri="{BB962C8B-B14F-4D97-AF65-F5344CB8AC3E}">
        <p14:creationId xmlns:p14="http://schemas.microsoft.com/office/powerpoint/2010/main" val="2383916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ln>
            <a:noFill/>
          </a:ln>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AU"/>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D6D73EB-F4EA-42FF-AFA9-4942145BB778}" type="datetimeFigureOut">
              <a:rPr lang="en-AU" smtClean="0"/>
              <a:t>12/03/2020</a:t>
            </a:fld>
            <a:endParaRPr lang="en-AU"/>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A1FB271-3603-42B2-ADE9-F47475BE03DD}" type="slidenum">
              <a:rPr lang="en-AU" smtClean="0"/>
              <a:t>‹#›</a:t>
            </a:fld>
            <a:endParaRPr lang="en-AU"/>
          </a:p>
        </p:txBody>
      </p:sp>
    </p:spTree>
    <p:extLst>
      <p:ext uri="{BB962C8B-B14F-4D97-AF65-F5344CB8AC3E}">
        <p14:creationId xmlns:p14="http://schemas.microsoft.com/office/powerpoint/2010/main" val="86269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1675" y="2847179"/>
            <a:ext cx="9008296" cy="1771477"/>
          </a:xfrm>
        </p:spPr>
        <p:txBody>
          <a:bodyPr>
            <a:noAutofit/>
          </a:bodyPr>
          <a:lstStyle/>
          <a:p>
            <a:pPr algn="r"/>
            <a:br>
              <a:rPr lang="en-AU" dirty="0">
                <a:solidFill>
                  <a:schemeClr val="bg1"/>
                </a:solidFill>
              </a:rPr>
            </a:br>
            <a:r>
              <a:rPr lang="en-AU" dirty="0">
                <a:solidFill>
                  <a:schemeClr val="bg1"/>
                </a:solidFill>
              </a:rPr>
              <a:t>Let’s talk hearing!</a:t>
            </a:r>
            <a:endParaRPr lang="en-AU" b="0" kern="16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15" y="5472793"/>
            <a:ext cx="2483389" cy="1072164"/>
          </a:xfrm>
          <a:prstGeom prst="rect">
            <a:avLst/>
          </a:prstGeom>
        </p:spPr>
      </p:pic>
      <p:sp>
        <p:nvSpPr>
          <p:cNvPr id="5" name="TextBox 4">
            <a:extLst>
              <a:ext uri="{FF2B5EF4-FFF2-40B4-BE49-F238E27FC236}">
                <a16:creationId xmlns:a16="http://schemas.microsoft.com/office/drawing/2014/main" id="{9C2B1E90-2CA9-4A9E-B98A-E19E1292A1F1}"/>
              </a:ext>
            </a:extLst>
          </p:cNvPr>
          <p:cNvSpPr txBox="1"/>
          <p:nvPr/>
        </p:nvSpPr>
        <p:spPr>
          <a:xfrm>
            <a:off x="3942118" y="5103461"/>
            <a:ext cx="8158837" cy="400110"/>
          </a:xfrm>
          <a:prstGeom prst="rect">
            <a:avLst/>
          </a:prstGeom>
          <a:noFill/>
        </p:spPr>
        <p:txBody>
          <a:bodyPr wrap="square" rtlCol="0">
            <a:spAutoFit/>
          </a:bodyPr>
          <a:lstStyle/>
          <a:p>
            <a:r>
              <a:rPr lang="en-AU" sz="2000" dirty="0"/>
              <a:t>How we are educating on, treating and researching hearing loss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6255" y="5515099"/>
            <a:ext cx="2593716" cy="1029858"/>
          </a:xfrm>
          <a:prstGeom prst="rect">
            <a:avLst/>
          </a:prstGeom>
        </p:spPr>
      </p:pic>
    </p:spTree>
    <p:extLst>
      <p:ext uri="{BB962C8B-B14F-4D97-AF65-F5344CB8AC3E}">
        <p14:creationId xmlns:p14="http://schemas.microsoft.com/office/powerpoint/2010/main" val="422501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Ralph and Patricia Sarich Neuroscience Research Institute">
            <a:extLst>
              <a:ext uri="{FF2B5EF4-FFF2-40B4-BE49-F238E27FC236}">
                <a16:creationId xmlns:a16="http://schemas.microsoft.com/office/drawing/2014/main" id="{EA33B65D-D376-416B-9682-D9E660FB49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36"/>
          <a:stretch/>
        </p:blipFill>
        <p:spPr bwMode="auto">
          <a:xfrm>
            <a:off x="5848864" y="1865870"/>
            <a:ext cx="8111341" cy="49921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BB3BAA-C983-4ADF-9567-2D7393EB841D}"/>
              </a:ext>
            </a:extLst>
          </p:cNvPr>
          <p:cNvSpPr>
            <a:spLocks noGrp="1"/>
          </p:cNvSpPr>
          <p:nvPr>
            <p:ph type="title"/>
          </p:nvPr>
        </p:nvSpPr>
        <p:spPr/>
        <p:txBody>
          <a:bodyPr/>
          <a:lstStyle/>
          <a:p>
            <a:r>
              <a:rPr lang="en-AU" dirty="0"/>
              <a:t>Benefits of Lions </a:t>
            </a:r>
          </a:p>
        </p:txBody>
      </p:sp>
      <p:sp>
        <p:nvSpPr>
          <p:cNvPr id="3" name="Rectangle 2">
            <a:extLst>
              <a:ext uri="{FF2B5EF4-FFF2-40B4-BE49-F238E27FC236}">
                <a16:creationId xmlns:a16="http://schemas.microsoft.com/office/drawing/2014/main" id="{24973F63-010D-4F0E-9A97-A9C799CEE30C}"/>
              </a:ext>
            </a:extLst>
          </p:cNvPr>
          <p:cNvSpPr/>
          <p:nvPr/>
        </p:nvSpPr>
        <p:spPr>
          <a:xfrm>
            <a:off x="564293" y="2358761"/>
            <a:ext cx="5033318" cy="4247317"/>
          </a:xfrm>
          <a:prstGeom prst="rect">
            <a:avLst/>
          </a:prstGeom>
        </p:spPr>
        <p:txBody>
          <a:bodyPr wrap="square">
            <a:spAutoFit/>
          </a:bodyPr>
          <a:lstStyle/>
          <a:p>
            <a:pPr marL="285750" indent="-285750">
              <a:buFont typeface="Arial" panose="020B0604020202020204" pitchFamily="34" charset="0"/>
              <a:buChar char="•"/>
            </a:pPr>
            <a:r>
              <a:rPr lang="en-AU" dirty="0"/>
              <a:t>Client centred care </a:t>
            </a:r>
          </a:p>
          <a:p>
            <a:endParaRPr lang="en-AU" dirty="0"/>
          </a:p>
          <a:p>
            <a:pPr marL="285750" indent="-285750">
              <a:buFont typeface="Arial" panose="020B0604020202020204" pitchFamily="34" charset="0"/>
              <a:buChar char="•"/>
            </a:pPr>
            <a:r>
              <a:rPr lang="en-AU" dirty="0"/>
              <a:t>Part of a  not-for-profit organisation</a:t>
            </a:r>
          </a:p>
          <a:p>
            <a:endParaRPr lang="en-AU" dirty="0"/>
          </a:p>
          <a:p>
            <a:pPr marL="285750" indent="-285750">
              <a:buFont typeface="Arial" panose="020B0604020202020204" pitchFamily="34" charset="0"/>
              <a:buChar char="•"/>
            </a:pPr>
            <a:r>
              <a:rPr lang="en-AU" dirty="0"/>
              <a:t>Profits are directed into research and community services </a:t>
            </a:r>
          </a:p>
          <a:p>
            <a:endParaRPr lang="en-AU" dirty="0"/>
          </a:p>
          <a:p>
            <a:pPr marL="285750" indent="-285750">
              <a:buFont typeface="Arial" panose="020B0604020202020204" pitchFamily="34" charset="0"/>
              <a:buChar char="•"/>
            </a:pPr>
            <a:r>
              <a:rPr lang="en-AU" dirty="0"/>
              <a:t>All clinical processes are evidence based</a:t>
            </a:r>
          </a:p>
          <a:p>
            <a:endParaRPr lang="en-AU" dirty="0"/>
          </a:p>
          <a:p>
            <a:pPr marL="285750" indent="-285750">
              <a:buFont typeface="Arial" panose="020B0604020202020204" pitchFamily="34" charset="0"/>
              <a:buChar char="•"/>
            </a:pPr>
            <a:r>
              <a:rPr lang="en-AU" dirty="0"/>
              <a:t>Clinicians provide a needs based service that is not subject to commissions</a:t>
            </a:r>
          </a:p>
          <a:p>
            <a:endParaRPr lang="en-AU" dirty="0"/>
          </a:p>
          <a:p>
            <a:pPr marL="285750" indent="-285750">
              <a:buFont typeface="Arial" panose="020B0604020202020204" pitchFamily="34" charset="0"/>
              <a:buChar char="•"/>
            </a:pPr>
            <a:r>
              <a:rPr lang="en-AU" dirty="0"/>
              <a:t>Provide hearing aids from a wide variety of manufacturers</a:t>
            </a:r>
          </a:p>
        </p:txBody>
      </p:sp>
    </p:spTree>
    <p:extLst>
      <p:ext uri="{BB962C8B-B14F-4D97-AF65-F5344CB8AC3E}">
        <p14:creationId xmlns:p14="http://schemas.microsoft.com/office/powerpoint/2010/main" val="162460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Let’s talk hearing</a:t>
            </a:r>
          </a:p>
        </p:txBody>
      </p:sp>
      <p:sp>
        <p:nvSpPr>
          <p:cNvPr id="4" name="Content Placeholder 2"/>
          <p:cNvSpPr txBox="1">
            <a:spLocks/>
          </p:cNvSpPr>
          <p:nvPr/>
        </p:nvSpPr>
        <p:spPr>
          <a:xfrm>
            <a:off x="8620490" y="5010358"/>
            <a:ext cx="5373806" cy="635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0065AA"/>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65AA"/>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065AA"/>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65AA"/>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65A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4000" dirty="0"/>
          </a:p>
        </p:txBody>
      </p:sp>
      <p:grpSp>
        <p:nvGrpSpPr>
          <p:cNvPr id="7" name="Group 6">
            <a:extLst>
              <a:ext uri="{FF2B5EF4-FFF2-40B4-BE49-F238E27FC236}">
                <a16:creationId xmlns:a16="http://schemas.microsoft.com/office/drawing/2014/main" id="{4113D102-0B7C-435C-B37C-F7B0BE226FEB}"/>
              </a:ext>
            </a:extLst>
          </p:cNvPr>
          <p:cNvGrpSpPr/>
          <p:nvPr/>
        </p:nvGrpSpPr>
        <p:grpSpPr>
          <a:xfrm>
            <a:off x="2338917" y="3139293"/>
            <a:ext cx="7216968" cy="2506134"/>
            <a:chOff x="1680275" y="2743452"/>
            <a:chExt cx="6684259" cy="2409410"/>
          </a:xfrm>
        </p:grpSpPr>
        <p:grpSp>
          <p:nvGrpSpPr>
            <p:cNvPr id="21" name="Group 20"/>
            <p:cNvGrpSpPr/>
            <p:nvPr/>
          </p:nvGrpSpPr>
          <p:grpSpPr>
            <a:xfrm>
              <a:off x="1680275" y="2743452"/>
              <a:ext cx="6562205" cy="2409410"/>
              <a:chOff x="584655" y="2537203"/>
              <a:chExt cx="6522837" cy="2343150"/>
            </a:xfrm>
          </p:grpSpPr>
          <p:grpSp>
            <p:nvGrpSpPr>
              <p:cNvPr id="16" name="Group 15"/>
              <p:cNvGrpSpPr/>
              <p:nvPr/>
            </p:nvGrpSpPr>
            <p:grpSpPr>
              <a:xfrm>
                <a:off x="584655" y="2537203"/>
                <a:ext cx="2028625" cy="2343150"/>
                <a:chOff x="584655" y="2537203"/>
                <a:chExt cx="2028625" cy="234315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968" y="2537203"/>
                  <a:ext cx="1440000" cy="1440000"/>
                </a:xfrm>
                <a:prstGeom prst="rect">
                  <a:avLst/>
                </a:prstGeom>
              </p:spPr>
            </p:pic>
            <p:sp>
              <p:nvSpPr>
                <p:cNvPr id="11" name="Text Placeholder 9"/>
                <p:cNvSpPr txBox="1">
                  <a:spLocks/>
                </p:cNvSpPr>
                <p:nvPr/>
              </p:nvSpPr>
              <p:spPr>
                <a:xfrm>
                  <a:off x="584655" y="4167566"/>
                  <a:ext cx="2028625" cy="712787"/>
                </a:xfrm>
                <a:prstGeom prst="rect">
                  <a:avLst/>
                </a:prstGeom>
                <a:effectLst>
                  <a:outerShdw blurRad="50800" dir="14400000">
                    <a:srgbClr val="000000">
                      <a:alpha val="40000"/>
                    </a:srgbClr>
                  </a:outerShdw>
                </a:effectLst>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AU" dirty="0"/>
                    <a:t>How common is it and why should I address it?</a:t>
                  </a:r>
                </a:p>
              </p:txBody>
            </p:sp>
          </p:grpSp>
          <p:grpSp>
            <p:nvGrpSpPr>
              <p:cNvPr id="17" name="Group 16"/>
              <p:cNvGrpSpPr/>
              <p:nvPr/>
            </p:nvGrpSpPr>
            <p:grpSpPr>
              <a:xfrm>
                <a:off x="2834019" y="2537203"/>
                <a:ext cx="2244848" cy="2343149"/>
                <a:chOff x="2834019" y="2537203"/>
                <a:chExt cx="2244848" cy="2343149"/>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6074" y="2537203"/>
                  <a:ext cx="1440000" cy="1440000"/>
                </a:xfrm>
                <a:prstGeom prst="rect">
                  <a:avLst/>
                </a:prstGeom>
              </p:spPr>
            </p:pic>
            <p:sp>
              <p:nvSpPr>
                <p:cNvPr id="12" name="Text Placeholder 9"/>
                <p:cNvSpPr txBox="1">
                  <a:spLocks/>
                </p:cNvSpPr>
                <p:nvPr/>
              </p:nvSpPr>
              <p:spPr>
                <a:xfrm>
                  <a:off x="2834019" y="4167566"/>
                  <a:ext cx="2244848" cy="712786"/>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AU" dirty="0"/>
                    <a:t>Identifying hearing loss</a:t>
                  </a:r>
                </a:p>
              </p:txBody>
            </p:sp>
          </p:grpSp>
          <p:grpSp>
            <p:nvGrpSpPr>
              <p:cNvPr id="18" name="Group 17"/>
              <p:cNvGrpSpPr/>
              <p:nvPr/>
            </p:nvGrpSpPr>
            <p:grpSpPr>
              <a:xfrm>
                <a:off x="5078867" y="2537203"/>
                <a:ext cx="2028625" cy="2343150"/>
                <a:chOff x="5078867" y="2537203"/>
                <a:chExt cx="2028625" cy="234315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3180" y="2537203"/>
                  <a:ext cx="1440000" cy="1440000"/>
                </a:xfrm>
                <a:prstGeom prst="rect">
                  <a:avLst/>
                </a:prstGeom>
              </p:spPr>
            </p:pic>
            <p:sp>
              <p:nvSpPr>
                <p:cNvPr id="13" name="Text Placeholder 9"/>
                <p:cNvSpPr txBox="1">
                  <a:spLocks/>
                </p:cNvSpPr>
                <p:nvPr/>
              </p:nvSpPr>
              <p:spPr>
                <a:xfrm>
                  <a:off x="5078867" y="4167566"/>
                  <a:ext cx="2028625" cy="712787"/>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AU" dirty="0"/>
                </a:p>
              </p:txBody>
            </p:sp>
          </p:grpSp>
        </p:grpSp>
        <p:sp>
          <p:nvSpPr>
            <p:cNvPr id="22" name="Text Placeholder 9">
              <a:extLst>
                <a:ext uri="{FF2B5EF4-FFF2-40B4-BE49-F238E27FC236}">
                  <a16:creationId xmlns:a16="http://schemas.microsoft.com/office/drawing/2014/main" id="{898BC898-F76C-4FC6-8FB2-5A14F9B75AF9}"/>
                </a:ext>
              </a:extLst>
            </p:cNvPr>
            <p:cNvSpPr txBox="1">
              <a:spLocks/>
            </p:cNvSpPr>
            <p:nvPr/>
          </p:nvSpPr>
          <p:spPr>
            <a:xfrm>
              <a:off x="6323665" y="4419918"/>
              <a:ext cx="2040869" cy="732943"/>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AU" dirty="0"/>
                <a:t>Hearing solutions</a:t>
              </a:r>
            </a:p>
          </p:txBody>
        </p:sp>
      </p:grpSp>
    </p:spTree>
    <p:extLst>
      <p:ext uri="{BB962C8B-B14F-4D97-AF65-F5344CB8AC3E}">
        <p14:creationId xmlns:p14="http://schemas.microsoft.com/office/powerpoint/2010/main" val="46557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E115-DA41-4AB3-9719-A6BC213D4FCB}"/>
              </a:ext>
            </a:extLst>
          </p:cNvPr>
          <p:cNvSpPr>
            <a:spLocks noGrp="1"/>
          </p:cNvSpPr>
          <p:nvPr>
            <p:ph type="title"/>
          </p:nvPr>
        </p:nvSpPr>
        <p:spPr/>
        <p:txBody>
          <a:bodyPr/>
          <a:lstStyle/>
          <a:p>
            <a:r>
              <a:rPr lang="en-AU" dirty="0"/>
              <a:t>How common is it?</a:t>
            </a:r>
          </a:p>
        </p:txBody>
      </p:sp>
      <p:sp>
        <p:nvSpPr>
          <p:cNvPr id="3" name="Text Placeholder 2">
            <a:extLst>
              <a:ext uri="{FF2B5EF4-FFF2-40B4-BE49-F238E27FC236}">
                <a16:creationId xmlns:a16="http://schemas.microsoft.com/office/drawing/2014/main" id="{FEF69C30-0833-48B4-9B80-47129591F2B6}"/>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413856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943286-CE4C-4766-A930-D1C6B2CE0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2774" y="5508998"/>
            <a:ext cx="2483389" cy="1072164"/>
          </a:xfrm>
          <a:prstGeom prst="rect">
            <a:avLst/>
          </a:prstGeom>
        </p:spPr>
      </p:pic>
      <p:pic>
        <p:nvPicPr>
          <p:cNvPr id="4" name="Picture 2" descr="Image result for 1 in 6">
            <a:extLst>
              <a:ext uri="{FF2B5EF4-FFF2-40B4-BE49-F238E27FC236}">
                <a16:creationId xmlns:a16="http://schemas.microsoft.com/office/drawing/2014/main" id="{C69EBAEE-B4EC-4447-8083-C984D455A454}"/>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32008" r="25227"/>
          <a:stretch/>
        </p:blipFill>
        <p:spPr bwMode="auto">
          <a:xfrm>
            <a:off x="7508906" y="2227038"/>
            <a:ext cx="4178409" cy="11370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7BB87AE-FE86-4C4B-B917-39C65A0BB666}"/>
              </a:ext>
            </a:extLst>
          </p:cNvPr>
          <p:cNvSpPr/>
          <p:nvPr/>
        </p:nvSpPr>
        <p:spPr>
          <a:xfrm>
            <a:off x="867002" y="1230841"/>
            <a:ext cx="5928248" cy="2554545"/>
          </a:xfrm>
          <a:prstGeom prst="rect">
            <a:avLst/>
          </a:prstGeom>
        </p:spPr>
        <p:txBody>
          <a:bodyPr wrap="square">
            <a:spAutoFit/>
          </a:bodyPr>
          <a:lstStyle/>
          <a:p>
            <a:r>
              <a:rPr lang="en-AU" sz="2800" i="1" dirty="0">
                <a:solidFill>
                  <a:schemeClr val="bg1"/>
                </a:solidFill>
                <a:latin typeface="+mj-lt"/>
                <a:ea typeface="Times New Roman" panose="02020603050405020304" pitchFamily="18" charset="0"/>
              </a:rPr>
              <a:t>1 in 6 Australians are living with hearing loss</a:t>
            </a:r>
          </a:p>
          <a:p>
            <a:endParaRPr lang="en-AU" sz="2800" i="1" dirty="0">
              <a:solidFill>
                <a:schemeClr val="bg1"/>
              </a:solidFill>
              <a:latin typeface="+mj-lt"/>
              <a:ea typeface="Times New Roman" panose="02020603050405020304" pitchFamily="18" charset="0"/>
            </a:endParaRPr>
          </a:p>
          <a:p>
            <a:r>
              <a:rPr lang="en-AU" sz="2800" i="1" dirty="0">
                <a:solidFill>
                  <a:schemeClr val="bg1"/>
                </a:solidFill>
                <a:latin typeface="+mj-lt"/>
                <a:ea typeface="Times New Roman" panose="02020603050405020304" pitchFamily="18" charset="0"/>
              </a:rPr>
              <a:t>Increasing to </a:t>
            </a:r>
            <a:r>
              <a:rPr lang="en-AU" sz="2800" b="1" i="1" dirty="0">
                <a:solidFill>
                  <a:schemeClr val="bg1"/>
                </a:solidFill>
                <a:latin typeface="+mj-lt"/>
                <a:ea typeface="Times New Roman" panose="02020603050405020304" pitchFamily="18" charset="0"/>
              </a:rPr>
              <a:t>50% of Australians over 65, and 70% over 70 </a:t>
            </a:r>
          </a:p>
          <a:p>
            <a:r>
              <a:rPr lang="en-AU" sz="2000" i="1" dirty="0">
                <a:solidFill>
                  <a:schemeClr val="bg1"/>
                </a:solidFill>
                <a:latin typeface="+mj-lt"/>
                <a:ea typeface="Times New Roman" panose="02020603050405020304" pitchFamily="18" charset="0"/>
              </a:rPr>
              <a:t>(Access Economics, 2006)  </a:t>
            </a:r>
            <a:endParaRPr lang="en-AU" sz="2800" i="1" dirty="0">
              <a:solidFill>
                <a:schemeClr val="bg1"/>
              </a:solidFill>
              <a:latin typeface="+mj-lt"/>
            </a:endParaRPr>
          </a:p>
        </p:txBody>
      </p:sp>
    </p:spTree>
    <p:extLst>
      <p:ext uri="{BB962C8B-B14F-4D97-AF65-F5344CB8AC3E}">
        <p14:creationId xmlns:p14="http://schemas.microsoft.com/office/powerpoint/2010/main" val="182127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6474-204E-47DA-8BCD-ABD7241DE1DE}"/>
              </a:ext>
            </a:extLst>
          </p:cNvPr>
          <p:cNvSpPr>
            <a:spLocks noGrp="1"/>
          </p:cNvSpPr>
          <p:nvPr>
            <p:ph type="title"/>
          </p:nvPr>
        </p:nvSpPr>
        <p:spPr/>
        <p:txBody>
          <a:bodyPr/>
          <a:lstStyle/>
          <a:p>
            <a:r>
              <a:rPr lang="en-AU" dirty="0"/>
              <a:t>The impact of hearing loss</a:t>
            </a:r>
          </a:p>
        </p:txBody>
      </p:sp>
      <p:sp>
        <p:nvSpPr>
          <p:cNvPr id="3" name="Text Placeholder 2">
            <a:extLst>
              <a:ext uri="{FF2B5EF4-FFF2-40B4-BE49-F238E27FC236}">
                <a16:creationId xmlns:a16="http://schemas.microsoft.com/office/drawing/2014/main" id="{EF18D56E-206D-483C-BA53-616EC2B85550}"/>
              </a:ext>
            </a:extLst>
          </p:cNvPr>
          <p:cNvSpPr>
            <a:spLocks noGrp="1"/>
          </p:cNvSpPr>
          <p:nvPr>
            <p:ph type="body" idx="1"/>
          </p:nvPr>
        </p:nvSpPr>
        <p:spPr>
          <a:xfrm>
            <a:off x="1224670" y="5313099"/>
            <a:ext cx="10561418" cy="433955"/>
          </a:xfrm>
        </p:spPr>
        <p:txBody>
          <a:bodyPr/>
          <a:lstStyle/>
          <a:p>
            <a:endParaRPr lang="en-AU" sz="2000" i="1" dirty="0"/>
          </a:p>
        </p:txBody>
      </p:sp>
    </p:spTree>
    <p:extLst>
      <p:ext uri="{BB962C8B-B14F-4D97-AF65-F5344CB8AC3E}">
        <p14:creationId xmlns:p14="http://schemas.microsoft.com/office/powerpoint/2010/main" val="103069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0548-EE18-4D45-A230-835EA6A3B580}"/>
              </a:ext>
            </a:extLst>
          </p:cNvPr>
          <p:cNvSpPr>
            <a:spLocks noGrp="1"/>
          </p:cNvSpPr>
          <p:nvPr>
            <p:ph type="title"/>
          </p:nvPr>
        </p:nvSpPr>
        <p:spPr>
          <a:xfrm>
            <a:off x="807357" y="783088"/>
            <a:ext cx="5893840" cy="2645912"/>
          </a:xfrm>
        </p:spPr>
        <p:txBody>
          <a:bodyPr/>
          <a:lstStyle/>
          <a:p>
            <a:r>
              <a:rPr lang="en-AU" sz="3200" dirty="0"/>
              <a:t>Hearing loss </a:t>
            </a:r>
            <a:r>
              <a:rPr lang="en-AU" sz="3200" b="0" dirty="0"/>
              <a:t>can lead to</a:t>
            </a:r>
            <a:r>
              <a:rPr lang="en-AU" sz="3200" dirty="0"/>
              <a:t> social</a:t>
            </a:r>
            <a:r>
              <a:rPr lang="en-AU" sz="3200" b="0" dirty="0"/>
              <a:t> </a:t>
            </a:r>
            <a:r>
              <a:rPr lang="en-AU" sz="3200" dirty="0"/>
              <a:t>withdrawal </a:t>
            </a:r>
            <a:r>
              <a:rPr lang="en-AU" sz="3200" b="0" dirty="0"/>
              <a:t>and</a:t>
            </a:r>
            <a:r>
              <a:rPr lang="en-AU" sz="3200" dirty="0"/>
              <a:t> isolation</a:t>
            </a:r>
          </a:p>
        </p:txBody>
      </p:sp>
      <p:pic>
        <p:nvPicPr>
          <p:cNvPr id="5" name="Picture 4">
            <a:extLst>
              <a:ext uri="{FF2B5EF4-FFF2-40B4-BE49-F238E27FC236}">
                <a16:creationId xmlns:a16="http://schemas.microsoft.com/office/drawing/2014/main" id="{3A3F78BC-4F47-43D9-8D7E-70A5D27AA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4205" y="1382450"/>
            <a:ext cx="2526923" cy="2526923"/>
          </a:xfrm>
          <a:prstGeom prst="rect">
            <a:avLst/>
          </a:prstGeom>
        </p:spPr>
      </p:pic>
      <p:pic>
        <p:nvPicPr>
          <p:cNvPr id="7" name="Picture 6">
            <a:extLst>
              <a:ext uri="{FF2B5EF4-FFF2-40B4-BE49-F238E27FC236}">
                <a16:creationId xmlns:a16="http://schemas.microsoft.com/office/drawing/2014/main" id="{735D6E73-D71B-4CCC-9A43-2317940750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2774" y="5508998"/>
            <a:ext cx="2483389" cy="1072164"/>
          </a:xfrm>
          <a:prstGeom prst="rect">
            <a:avLst/>
          </a:prstGeom>
        </p:spPr>
      </p:pic>
    </p:spTree>
    <p:extLst>
      <p:ext uri="{BB962C8B-B14F-4D97-AF65-F5344CB8AC3E}">
        <p14:creationId xmlns:p14="http://schemas.microsoft.com/office/powerpoint/2010/main" val="167587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A7BE-5E55-4048-AEB3-E14C0189180F}"/>
              </a:ext>
            </a:extLst>
          </p:cNvPr>
          <p:cNvSpPr>
            <a:spLocks noGrp="1"/>
          </p:cNvSpPr>
          <p:nvPr>
            <p:ph type="title"/>
          </p:nvPr>
        </p:nvSpPr>
        <p:spPr>
          <a:xfrm>
            <a:off x="773346" y="0"/>
            <a:ext cx="5893840" cy="2645912"/>
          </a:xfrm>
        </p:spPr>
        <p:txBody>
          <a:bodyPr/>
          <a:lstStyle/>
          <a:p>
            <a:r>
              <a:rPr lang="en-AU" sz="3200" dirty="0"/>
              <a:t>Wearing hearing aids </a:t>
            </a:r>
            <a:r>
              <a:rPr lang="en-AU" sz="3200" b="0" dirty="0"/>
              <a:t>can </a:t>
            </a:r>
            <a:r>
              <a:rPr lang="en-AU" sz="3200" dirty="0"/>
              <a:t>reduce the risk </a:t>
            </a:r>
            <a:r>
              <a:rPr lang="en-AU" sz="3200" b="0" dirty="0"/>
              <a:t>of</a:t>
            </a:r>
            <a:r>
              <a:rPr lang="en-AU" sz="3200" dirty="0"/>
              <a:t> </a:t>
            </a:r>
            <a:r>
              <a:rPr lang="en-AU" sz="3200" b="0" dirty="0"/>
              <a:t>social isolation </a:t>
            </a:r>
          </a:p>
        </p:txBody>
      </p:sp>
      <p:sp>
        <p:nvSpPr>
          <p:cNvPr id="4" name="Text Placeholder 3">
            <a:extLst>
              <a:ext uri="{FF2B5EF4-FFF2-40B4-BE49-F238E27FC236}">
                <a16:creationId xmlns:a16="http://schemas.microsoft.com/office/drawing/2014/main" id="{854AB85C-CB32-405C-B1D4-54465787A293}"/>
              </a:ext>
            </a:extLst>
          </p:cNvPr>
          <p:cNvSpPr>
            <a:spLocks noGrp="1"/>
          </p:cNvSpPr>
          <p:nvPr>
            <p:ph type="body" sz="quarter" idx="16"/>
          </p:nvPr>
        </p:nvSpPr>
        <p:spPr/>
        <p:txBody>
          <a:bodyPr/>
          <a:lstStyle/>
          <a:p>
            <a:endParaRPr lang="en-AU" dirty="0"/>
          </a:p>
        </p:txBody>
      </p:sp>
      <p:pic>
        <p:nvPicPr>
          <p:cNvPr id="5" name="Picture 4">
            <a:extLst>
              <a:ext uri="{FF2B5EF4-FFF2-40B4-BE49-F238E27FC236}">
                <a16:creationId xmlns:a16="http://schemas.microsoft.com/office/drawing/2014/main" id="{15294913-E687-4787-9A1C-52CE07D09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717" y="1393242"/>
            <a:ext cx="2303897" cy="2303897"/>
          </a:xfrm>
          <a:prstGeom prst="rect">
            <a:avLst/>
          </a:prstGeom>
        </p:spPr>
      </p:pic>
      <p:sp>
        <p:nvSpPr>
          <p:cNvPr id="7" name="Title 1">
            <a:extLst>
              <a:ext uri="{FF2B5EF4-FFF2-40B4-BE49-F238E27FC236}">
                <a16:creationId xmlns:a16="http://schemas.microsoft.com/office/drawing/2014/main" id="{32DF6568-18D4-4588-9446-43AD55CBC1C3}"/>
              </a:ext>
            </a:extLst>
          </p:cNvPr>
          <p:cNvSpPr txBox="1">
            <a:spLocks/>
          </p:cNvSpPr>
          <p:nvPr/>
        </p:nvSpPr>
        <p:spPr>
          <a:xfrm>
            <a:off x="768992" y="1222234"/>
            <a:ext cx="5893840" cy="2645912"/>
          </a:xfrm>
          <a:prstGeom prst="rect">
            <a:avLst/>
          </a:prstGeom>
          <a:ln>
            <a:noFill/>
          </a:ln>
          <a:effectLst/>
        </p:spPr>
        <p:txBody>
          <a:bodyPr vert="horz" lIns="91440" tIns="45720" rIns="91440" bIns="45720" rtlCol="0" anchor="b">
            <a:noAutofit/>
          </a:bodyPr>
          <a:lstStyle>
            <a:lvl1pPr algn="l" defTabSz="457200" rtl="0" eaLnBrk="1" latinLnBrk="0" hangingPunct="1">
              <a:spcBef>
                <a:spcPct val="0"/>
              </a:spcBef>
              <a:buNone/>
              <a:defRPr sz="4200" b="1" kern="1200" cap="none">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200" b="0" dirty="0"/>
              <a:t>Keeping </a:t>
            </a:r>
            <a:r>
              <a:rPr lang="en-AU" sz="3200" dirty="0"/>
              <a:t>socially </a:t>
            </a:r>
            <a:r>
              <a:rPr lang="en-AU" sz="3200" b="0" dirty="0"/>
              <a:t>active is important to </a:t>
            </a:r>
            <a:r>
              <a:rPr lang="en-AU" sz="3200" dirty="0"/>
              <a:t>healthy ageing </a:t>
            </a:r>
          </a:p>
        </p:txBody>
      </p:sp>
      <p:pic>
        <p:nvPicPr>
          <p:cNvPr id="8" name="Picture 7">
            <a:extLst>
              <a:ext uri="{FF2B5EF4-FFF2-40B4-BE49-F238E27FC236}">
                <a16:creationId xmlns:a16="http://schemas.microsoft.com/office/drawing/2014/main" id="{02876BA8-F6F4-4B30-9EF3-E245CC8A8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2774" y="5508998"/>
            <a:ext cx="2483389" cy="1072164"/>
          </a:xfrm>
          <a:prstGeom prst="rect">
            <a:avLst/>
          </a:prstGeom>
        </p:spPr>
      </p:pic>
    </p:spTree>
    <p:extLst>
      <p:ext uri="{BB962C8B-B14F-4D97-AF65-F5344CB8AC3E}">
        <p14:creationId xmlns:p14="http://schemas.microsoft.com/office/powerpoint/2010/main" val="267993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466D-740D-4F43-B1A4-BB721632045B}"/>
              </a:ext>
            </a:extLst>
          </p:cNvPr>
          <p:cNvSpPr>
            <a:spLocks noGrp="1"/>
          </p:cNvSpPr>
          <p:nvPr>
            <p:ph type="title"/>
          </p:nvPr>
        </p:nvSpPr>
        <p:spPr>
          <a:xfrm>
            <a:off x="853190" y="936984"/>
            <a:ext cx="5893840" cy="2645912"/>
          </a:xfrm>
        </p:spPr>
        <p:txBody>
          <a:bodyPr/>
          <a:lstStyle/>
          <a:p>
            <a:r>
              <a:rPr lang="en-AU" sz="3200" dirty="0"/>
              <a:t>Hearing loss </a:t>
            </a:r>
            <a:r>
              <a:rPr lang="en-AU" sz="3200" b="0" dirty="0"/>
              <a:t>has been identified as a </a:t>
            </a:r>
            <a:r>
              <a:rPr lang="en-AU" sz="3200" b="0" i="1" dirty="0"/>
              <a:t>potentially modifiable</a:t>
            </a:r>
            <a:r>
              <a:rPr lang="en-AU" sz="3200" b="0" dirty="0"/>
              <a:t> </a:t>
            </a:r>
            <a:r>
              <a:rPr lang="en-AU" sz="3200" dirty="0"/>
              <a:t>risk factor for dementia</a:t>
            </a:r>
          </a:p>
        </p:txBody>
      </p:sp>
      <p:pic>
        <p:nvPicPr>
          <p:cNvPr id="6" name="Picture 5">
            <a:extLst>
              <a:ext uri="{FF2B5EF4-FFF2-40B4-BE49-F238E27FC236}">
                <a16:creationId xmlns:a16="http://schemas.microsoft.com/office/drawing/2014/main" id="{67535F8E-81BB-4B4E-835F-01DE550D78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643" y="10817"/>
            <a:ext cx="3282426" cy="6847183"/>
          </a:xfrm>
          <a:prstGeom prst="rect">
            <a:avLst/>
          </a:prstGeom>
        </p:spPr>
      </p:pic>
    </p:spTree>
    <p:extLst>
      <p:ext uri="{BB962C8B-B14F-4D97-AF65-F5344CB8AC3E}">
        <p14:creationId xmlns:p14="http://schemas.microsoft.com/office/powerpoint/2010/main" val="232427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BED4-3A41-49A7-BBD6-ADC0B664AC52}"/>
              </a:ext>
            </a:extLst>
          </p:cNvPr>
          <p:cNvSpPr>
            <a:spLocks noGrp="1"/>
          </p:cNvSpPr>
          <p:nvPr>
            <p:ph type="title"/>
          </p:nvPr>
        </p:nvSpPr>
        <p:spPr/>
        <p:txBody>
          <a:bodyPr/>
          <a:lstStyle/>
          <a:p>
            <a:pPr marL="0" indent="0"/>
            <a:r>
              <a:rPr lang="en-AU" sz="3200" b="0" dirty="0"/>
              <a:t>Hearing loss has been associated with </a:t>
            </a:r>
            <a:r>
              <a:rPr lang="en-AU" sz="3200" dirty="0"/>
              <a:t>depression, anxiety and stress </a:t>
            </a:r>
            <a:r>
              <a:rPr lang="en-AU" sz="3200" b="0" dirty="0"/>
              <a:t>in older adults</a:t>
            </a:r>
            <a:br>
              <a:rPr lang="en-AU" sz="1050" dirty="0"/>
            </a:br>
            <a:endParaRPr lang="en-AU" sz="2400" dirty="0"/>
          </a:p>
        </p:txBody>
      </p:sp>
      <p:sp>
        <p:nvSpPr>
          <p:cNvPr id="3" name="Text Placeholder 2">
            <a:extLst>
              <a:ext uri="{FF2B5EF4-FFF2-40B4-BE49-F238E27FC236}">
                <a16:creationId xmlns:a16="http://schemas.microsoft.com/office/drawing/2014/main" id="{68BA2B8E-59DC-4924-8727-32F0F85588B9}"/>
              </a:ext>
            </a:extLst>
          </p:cNvPr>
          <p:cNvSpPr>
            <a:spLocks noGrp="1"/>
          </p:cNvSpPr>
          <p:nvPr>
            <p:ph type="body" idx="1"/>
          </p:nvPr>
        </p:nvSpPr>
        <p:spPr/>
        <p:txBody>
          <a:bodyPr/>
          <a:lstStyle/>
          <a:p>
            <a:endParaRPr lang="en-AU" dirty="0"/>
          </a:p>
        </p:txBody>
      </p:sp>
      <p:sp>
        <p:nvSpPr>
          <p:cNvPr id="4" name="Text Placeholder 3">
            <a:extLst>
              <a:ext uri="{FF2B5EF4-FFF2-40B4-BE49-F238E27FC236}">
                <a16:creationId xmlns:a16="http://schemas.microsoft.com/office/drawing/2014/main" id="{B988A5AB-F51B-45F5-8E3B-FE157B561E1D}"/>
              </a:ext>
            </a:extLst>
          </p:cNvPr>
          <p:cNvSpPr>
            <a:spLocks noGrp="1"/>
          </p:cNvSpPr>
          <p:nvPr>
            <p:ph type="body" sz="quarter" idx="16"/>
          </p:nvPr>
        </p:nvSpPr>
        <p:spPr/>
        <p:txBody>
          <a:bodyPr/>
          <a:lstStyle/>
          <a:p>
            <a:endParaRPr lang="en-AU" dirty="0"/>
          </a:p>
        </p:txBody>
      </p:sp>
      <p:pic>
        <p:nvPicPr>
          <p:cNvPr id="6" name="Picture 5">
            <a:extLst>
              <a:ext uri="{FF2B5EF4-FFF2-40B4-BE49-F238E27FC236}">
                <a16:creationId xmlns:a16="http://schemas.microsoft.com/office/drawing/2014/main" id="{CD7A4328-ADD8-4FEC-8862-B65F8E21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9642" y="1904414"/>
            <a:ext cx="1980000" cy="1980000"/>
          </a:xfrm>
          <a:prstGeom prst="rect">
            <a:avLst/>
          </a:prstGeom>
        </p:spPr>
      </p:pic>
    </p:spTree>
    <p:extLst>
      <p:ext uri="{BB962C8B-B14F-4D97-AF65-F5344CB8AC3E}">
        <p14:creationId xmlns:p14="http://schemas.microsoft.com/office/powerpoint/2010/main" val="2314037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8157-F6CB-4DDB-956A-BC7AB6E70CEF}"/>
              </a:ext>
            </a:extLst>
          </p:cNvPr>
          <p:cNvSpPr>
            <a:spLocks noGrp="1"/>
          </p:cNvSpPr>
          <p:nvPr>
            <p:ph type="title"/>
          </p:nvPr>
        </p:nvSpPr>
        <p:spPr/>
        <p:txBody>
          <a:bodyPr/>
          <a:lstStyle/>
          <a:p>
            <a:br>
              <a:rPr lang="en-AU" sz="3200" dirty="0"/>
            </a:br>
            <a:r>
              <a:rPr lang="en-AU" sz="3200" b="0" dirty="0"/>
              <a:t>Risk of </a:t>
            </a:r>
            <a:r>
              <a:rPr lang="en-AU" sz="3200" dirty="0"/>
              <a:t>frailty</a:t>
            </a:r>
            <a:r>
              <a:rPr lang="en-AU" sz="3200" b="0" dirty="0"/>
              <a:t> increases by </a:t>
            </a:r>
            <a:r>
              <a:rPr lang="en-AU" sz="3200" dirty="0"/>
              <a:t>63% in older adults with hearing loss</a:t>
            </a:r>
            <a:br>
              <a:rPr lang="en-AU" sz="3200" dirty="0"/>
            </a:br>
            <a:endParaRPr lang="en-AU" sz="3200" dirty="0"/>
          </a:p>
        </p:txBody>
      </p:sp>
      <p:sp>
        <p:nvSpPr>
          <p:cNvPr id="4" name="Text Placeholder 3">
            <a:extLst>
              <a:ext uri="{FF2B5EF4-FFF2-40B4-BE49-F238E27FC236}">
                <a16:creationId xmlns:a16="http://schemas.microsoft.com/office/drawing/2014/main" id="{CB1BAFB8-A89B-4226-B68F-DCC0D53CF8ED}"/>
              </a:ext>
            </a:extLst>
          </p:cNvPr>
          <p:cNvSpPr>
            <a:spLocks noGrp="1"/>
          </p:cNvSpPr>
          <p:nvPr>
            <p:ph type="body" sz="quarter" idx="16"/>
          </p:nvPr>
        </p:nvSpPr>
        <p:spPr/>
        <p:txBody>
          <a:bodyPr/>
          <a:lstStyle/>
          <a:p>
            <a:endParaRPr lang="en-AU" dirty="0"/>
          </a:p>
        </p:txBody>
      </p:sp>
      <p:pic>
        <p:nvPicPr>
          <p:cNvPr id="5" name="Picture 4">
            <a:extLst>
              <a:ext uri="{FF2B5EF4-FFF2-40B4-BE49-F238E27FC236}">
                <a16:creationId xmlns:a16="http://schemas.microsoft.com/office/drawing/2014/main" id="{60991727-5868-4F62-A7B4-CC9CBDF2F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0291" y="1701079"/>
            <a:ext cx="1980000" cy="1980000"/>
          </a:xfrm>
          <a:prstGeom prst="rect">
            <a:avLst/>
          </a:prstGeom>
        </p:spPr>
      </p:pic>
    </p:spTree>
    <p:extLst>
      <p:ext uri="{BB962C8B-B14F-4D97-AF65-F5344CB8AC3E}">
        <p14:creationId xmlns:p14="http://schemas.microsoft.com/office/powerpoint/2010/main" val="103576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 Science Institute Australia</a:t>
            </a:r>
            <a:endParaRPr lang="en-AU" dirty="0"/>
          </a:p>
        </p:txBody>
      </p:sp>
      <p:sp>
        <p:nvSpPr>
          <p:cNvPr id="3" name="Content Placeholder 2"/>
          <p:cNvSpPr>
            <a:spLocks noGrp="1"/>
          </p:cNvSpPr>
          <p:nvPr>
            <p:ph sz="half" idx="1"/>
          </p:nvPr>
        </p:nvSpPr>
        <p:spPr>
          <a:xfrm>
            <a:off x="810000" y="932413"/>
            <a:ext cx="5185873" cy="3638763"/>
          </a:xfrm>
        </p:spPr>
        <p:txBody>
          <a:bodyPr>
            <a:normAutofit/>
          </a:bodyPr>
          <a:lstStyle/>
          <a:p>
            <a:pPr marL="0" indent="0">
              <a:buNone/>
            </a:pPr>
            <a:r>
              <a:rPr lang="en-AU" sz="1600" i="1" dirty="0">
                <a:latin typeface="Century Gothic" panose="020B0502020202020204" pitchFamily="34" charset="0"/>
              </a:rPr>
              <a:t>A not-for-profit organisation, providing ear and hearing health care, education and research.</a:t>
            </a:r>
          </a:p>
          <a:p>
            <a:pPr marL="0" indent="0">
              <a:buNone/>
            </a:pPr>
            <a:endParaRPr lang="en-US" sz="1600" i="1" dirty="0">
              <a:latin typeface="Century Gothic" panose="020B0502020202020204" pitchFamily="34" charset="0"/>
            </a:endParaRPr>
          </a:p>
          <a:p>
            <a:pPr marL="0" indent="0">
              <a:buNone/>
            </a:pPr>
            <a:endParaRPr lang="en-AU" sz="1600"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30108" y="2174839"/>
            <a:ext cx="5181600" cy="4145280"/>
          </a:xfrm>
          <a:ln w="38100">
            <a:solidFill>
              <a:schemeClr val="tx1"/>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480" y="2695688"/>
            <a:ext cx="4200415" cy="4118507"/>
          </a:xfrm>
          <a:prstGeom prst="rect">
            <a:avLst/>
          </a:prstGeom>
        </p:spPr>
      </p:pic>
    </p:spTree>
    <p:extLst>
      <p:ext uri="{BB962C8B-B14F-4D97-AF65-F5344CB8AC3E}">
        <p14:creationId xmlns:p14="http://schemas.microsoft.com/office/powerpoint/2010/main" val="2546962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AU" dirty="0"/>
            </a:br>
            <a:endParaRPr lang="en-AU" dirty="0"/>
          </a:p>
        </p:txBody>
      </p:sp>
      <p:sp>
        <p:nvSpPr>
          <p:cNvPr id="4" name="Title 1">
            <a:extLst>
              <a:ext uri="{FF2B5EF4-FFF2-40B4-BE49-F238E27FC236}">
                <a16:creationId xmlns:a16="http://schemas.microsoft.com/office/drawing/2014/main" id="{F7B5648B-6E59-4E81-AE16-57F7531007C8}"/>
              </a:ext>
            </a:extLst>
          </p:cNvPr>
          <p:cNvSpPr txBox="1">
            <a:spLocks/>
          </p:cNvSpPr>
          <p:nvPr/>
        </p:nvSpPr>
        <p:spPr>
          <a:xfrm>
            <a:off x="3296735" y="4181475"/>
            <a:ext cx="9272588" cy="1760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5AA"/>
                </a:solidFill>
                <a:latin typeface="+mj-lt"/>
                <a:ea typeface="+mj-ea"/>
                <a:cs typeface="+mj-cs"/>
              </a:defRPr>
            </a:lvl1pPr>
          </a:lstStyle>
          <a:p>
            <a:pPr algn="ctr"/>
            <a:endParaRPr lang="en-AU" dirty="0"/>
          </a:p>
        </p:txBody>
      </p:sp>
      <p:sp>
        <p:nvSpPr>
          <p:cNvPr id="6" name="Rectangle 5"/>
          <p:cNvSpPr/>
          <p:nvPr/>
        </p:nvSpPr>
        <p:spPr>
          <a:xfrm>
            <a:off x="1040824" y="1834381"/>
            <a:ext cx="5514162" cy="1477328"/>
          </a:xfrm>
          <a:prstGeom prst="rect">
            <a:avLst/>
          </a:prstGeom>
        </p:spPr>
        <p:txBody>
          <a:bodyPr wrap="square">
            <a:spAutoFit/>
          </a:bodyPr>
          <a:lstStyle/>
          <a:p>
            <a:pPr algn="ctr"/>
            <a:r>
              <a:rPr lang="en-AU" sz="3000" b="1" dirty="0">
                <a:solidFill>
                  <a:schemeClr val="bg1"/>
                </a:solidFill>
              </a:rPr>
              <a:t>On average it still takes people 7 years to act on their hearing loss</a:t>
            </a:r>
          </a:p>
        </p:txBody>
      </p:sp>
      <p:pic>
        <p:nvPicPr>
          <p:cNvPr id="7" name="Picture 6">
            <a:extLst>
              <a:ext uri="{FF2B5EF4-FFF2-40B4-BE49-F238E27FC236}">
                <a16:creationId xmlns:a16="http://schemas.microsoft.com/office/drawing/2014/main" id="{29C8D391-507E-465F-9F63-61A886536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8285" y="1686525"/>
            <a:ext cx="1980000" cy="1980000"/>
          </a:xfrm>
          <a:prstGeom prst="rect">
            <a:avLst/>
          </a:prstGeom>
        </p:spPr>
      </p:pic>
    </p:spTree>
    <p:extLst>
      <p:ext uri="{BB962C8B-B14F-4D97-AF65-F5344CB8AC3E}">
        <p14:creationId xmlns:p14="http://schemas.microsoft.com/office/powerpoint/2010/main" val="735128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5EBC-F321-4DC8-AD61-48C7AE20BB40}"/>
              </a:ext>
            </a:extLst>
          </p:cNvPr>
          <p:cNvSpPr>
            <a:spLocks noGrp="1"/>
          </p:cNvSpPr>
          <p:nvPr>
            <p:ph type="title"/>
          </p:nvPr>
        </p:nvSpPr>
        <p:spPr/>
        <p:txBody>
          <a:bodyPr/>
          <a:lstStyle/>
          <a:p>
            <a:r>
              <a:rPr lang="en-AU" dirty="0"/>
              <a:t>Identifying hearing loss</a:t>
            </a:r>
          </a:p>
        </p:txBody>
      </p:sp>
      <p:sp>
        <p:nvSpPr>
          <p:cNvPr id="3" name="Text Placeholder 2">
            <a:extLst>
              <a:ext uri="{FF2B5EF4-FFF2-40B4-BE49-F238E27FC236}">
                <a16:creationId xmlns:a16="http://schemas.microsoft.com/office/drawing/2014/main" id="{E124B0CB-9968-430A-AC50-900539A169FA}"/>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369364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ear cupping">
            <a:extLst>
              <a:ext uri="{FF2B5EF4-FFF2-40B4-BE49-F238E27FC236}">
                <a16:creationId xmlns:a16="http://schemas.microsoft.com/office/drawing/2014/main" id="{57CC2F36-6288-43F3-9712-AAD3F2FD9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3" y="0"/>
            <a:ext cx="1056132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4EF5D9-DF3A-4547-90EC-199B8C61BEEF}"/>
              </a:ext>
            </a:extLst>
          </p:cNvPr>
          <p:cNvSpPr txBox="1">
            <a:spLocks/>
          </p:cNvSpPr>
          <p:nvPr/>
        </p:nvSpPr>
        <p:spPr>
          <a:xfrm>
            <a:off x="6715489" y="564022"/>
            <a:ext cx="5476511" cy="5478432"/>
          </a:xfrm>
          <a:prstGeom prst="rect">
            <a:avLst/>
          </a:prstGeom>
        </p:spPr>
        <p:txBody>
          <a:bodyPr>
            <a:normAutofit fontScale="700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eaLnBrk="0" hangingPunct="0">
              <a:lnSpc>
                <a:spcPct val="150000"/>
              </a:lnSpc>
              <a:buNone/>
            </a:pPr>
            <a:r>
              <a:rPr lang="en-AU" sz="5100" b="1" dirty="0"/>
              <a:t>Signs of hearing loss</a:t>
            </a:r>
          </a:p>
          <a:p>
            <a:pPr eaLnBrk="0" hangingPunct="0">
              <a:lnSpc>
                <a:spcPct val="150000"/>
              </a:lnSpc>
            </a:pPr>
            <a:r>
              <a:rPr lang="en-AU" sz="2400" dirty="0"/>
              <a:t>Constant requests for repeats</a:t>
            </a:r>
          </a:p>
          <a:p>
            <a:pPr eaLnBrk="0" hangingPunct="0">
              <a:lnSpc>
                <a:spcPct val="150000"/>
              </a:lnSpc>
            </a:pPr>
            <a:r>
              <a:rPr lang="en-AU" sz="2400" dirty="0"/>
              <a:t>Complaints that other people are mumbling </a:t>
            </a:r>
          </a:p>
          <a:p>
            <a:pPr eaLnBrk="0" hangingPunct="0">
              <a:lnSpc>
                <a:spcPct val="150000"/>
              </a:lnSpc>
            </a:pPr>
            <a:r>
              <a:rPr lang="en-AU" sz="2400" dirty="0"/>
              <a:t>Unexplained lethargy </a:t>
            </a:r>
          </a:p>
          <a:p>
            <a:pPr eaLnBrk="0" hangingPunct="0">
              <a:lnSpc>
                <a:spcPct val="150000"/>
              </a:lnSpc>
            </a:pPr>
            <a:r>
              <a:rPr lang="en-AU" sz="2400" dirty="0"/>
              <a:t>Reduced social activity and withdrawal</a:t>
            </a:r>
          </a:p>
          <a:p>
            <a:pPr eaLnBrk="0" hangingPunct="0">
              <a:lnSpc>
                <a:spcPct val="150000"/>
              </a:lnSpc>
            </a:pPr>
            <a:r>
              <a:rPr lang="en-AU" sz="2400" dirty="0"/>
              <a:t>Domination of conversation</a:t>
            </a:r>
            <a:endParaRPr lang="en-US" sz="2400" dirty="0"/>
          </a:p>
          <a:p>
            <a:pPr eaLnBrk="0" hangingPunct="0">
              <a:lnSpc>
                <a:spcPct val="150000"/>
              </a:lnSpc>
            </a:pPr>
            <a:r>
              <a:rPr lang="en-AU" sz="2400" dirty="0"/>
              <a:t>Confusion and miscommunication </a:t>
            </a:r>
          </a:p>
          <a:p>
            <a:pPr eaLnBrk="0" hangingPunct="0">
              <a:lnSpc>
                <a:spcPct val="150000"/>
              </a:lnSpc>
            </a:pPr>
            <a:r>
              <a:rPr lang="en-AU" sz="2400" dirty="0"/>
              <a:t>Unexplained sadness and depression</a:t>
            </a:r>
          </a:p>
          <a:p>
            <a:pPr eaLnBrk="0" hangingPunct="0">
              <a:lnSpc>
                <a:spcPct val="150000"/>
              </a:lnSpc>
            </a:pPr>
            <a:r>
              <a:rPr lang="en-AU" sz="2400" dirty="0"/>
              <a:t>Needing the TV volume louder than your family</a:t>
            </a:r>
          </a:p>
          <a:p>
            <a:endParaRPr lang="en-US" dirty="0"/>
          </a:p>
        </p:txBody>
      </p:sp>
    </p:spTree>
    <p:extLst>
      <p:ext uri="{BB962C8B-B14F-4D97-AF65-F5344CB8AC3E}">
        <p14:creationId xmlns:p14="http://schemas.microsoft.com/office/powerpoint/2010/main" val="1039970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FD3A-E30A-43D6-86B9-66A4CB882406}"/>
              </a:ext>
            </a:extLst>
          </p:cNvPr>
          <p:cNvSpPr>
            <a:spLocks noGrp="1"/>
          </p:cNvSpPr>
          <p:nvPr>
            <p:ph type="title"/>
          </p:nvPr>
        </p:nvSpPr>
        <p:spPr/>
        <p:txBody>
          <a:bodyPr/>
          <a:lstStyle/>
          <a:p>
            <a:r>
              <a:rPr lang="en-AU" dirty="0"/>
              <a:t>Identifying hearing loss in the clinic</a:t>
            </a:r>
          </a:p>
        </p:txBody>
      </p:sp>
      <p:graphicFrame>
        <p:nvGraphicFramePr>
          <p:cNvPr id="3" name="Table 2">
            <a:extLst>
              <a:ext uri="{FF2B5EF4-FFF2-40B4-BE49-F238E27FC236}">
                <a16:creationId xmlns:a16="http://schemas.microsoft.com/office/drawing/2014/main" id="{76A04DF6-C16C-46B7-9EC2-4DE99A31AE16}"/>
              </a:ext>
            </a:extLst>
          </p:cNvPr>
          <p:cNvGraphicFramePr>
            <a:graphicFrameLocks noGrp="1"/>
          </p:cNvGraphicFramePr>
          <p:nvPr>
            <p:extLst>
              <p:ext uri="{D42A27DB-BD31-4B8C-83A1-F6EECF244321}">
                <p14:modId xmlns:p14="http://schemas.microsoft.com/office/powerpoint/2010/main" val="25692006"/>
              </p:ext>
            </p:extLst>
          </p:nvPr>
        </p:nvGraphicFramePr>
        <p:xfrm>
          <a:off x="810000" y="2765167"/>
          <a:ext cx="10681242" cy="2918664"/>
        </p:xfrm>
        <a:graphic>
          <a:graphicData uri="http://schemas.openxmlformats.org/drawingml/2006/table">
            <a:tbl>
              <a:tblPr firstRow="1" bandRow="1">
                <a:tableStyleId>{5C22544A-7EE6-4342-B048-85BDC9FD1C3A}</a:tableStyleId>
              </a:tblPr>
              <a:tblGrid>
                <a:gridCol w="5340621">
                  <a:extLst>
                    <a:ext uri="{9D8B030D-6E8A-4147-A177-3AD203B41FA5}">
                      <a16:colId xmlns:a16="http://schemas.microsoft.com/office/drawing/2014/main" val="1031171126"/>
                    </a:ext>
                  </a:extLst>
                </a:gridCol>
                <a:gridCol w="5340621">
                  <a:extLst>
                    <a:ext uri="{9D8B030D-6E8A-4147-A177-3AD203B41FA5}">
                      <a16:colId xmlns:a16="http://schemas.microsoft.com/office/drawing/2014/main" val="2735132013"/>
                    </a:ext>
                  </a:extLst>
                </a:gridCol>
              </a:tblGrid>
              <a:tr h="254475">
                <a:tc>
                  <a:txBody>
                    <a:bodyPr/>
                    <a:lstStyle/>
                    <a:p>
                      <a:pPr algn="ctr"/>
                      <a:r>
                        <a:rPr lang="en-AU" sz="2200" dirty="0">
                          <a:solidFill>
                            <a:schemeClr val="bg1"/>
                          </a:solidFill>
                          <a:latin typeface="+mn-lt"/>
                        </a:rPr>
                        <a:t>Appointment</a:t>
                      </a:r>
                    </a:p>
                  </a:txBody>
                  <a:tcPr anchor="ctr"/>
                </a:tc>
                <a:tc>
                  <a:txBody>
                    <a:bodyPr/>
                    <a:lstStyle/>
                    <a:p>
                      <a:pPr algn="ctr"/>
                      <a:r>
                        <a:rPr lang="en-AU" sz="2200" dirty="0"/>
                        <a:t>Cost</a:t>
                      </a:r>
                      <a:endParaRPr lang="en-AU" sz="2200" dirty="0">
                        <a:solidFill>
                          <a:schemeClr val="bg2"/>
                        </a:solidFill>
                        <a:latin typeface="+mn-lt"/>
                      </a:endParaRPr>
                    </a:p>
                  </a:txBody>
                  <a:tcPr anchor="ctr"/>
                </a:tc>
                <a:extLst>
                  <a:ext uri="{0D108BD9-81ED-4DB2-BD59-A6C34878D82A}">
                    <a16:rowId xmlns:a16="http://schemas.microsoft.com/office/drawing/2014/main" val="1451143063"/>
                  </a:ext>
                </a:extLst>
              </a:tr>
              <a:tr h="1059384">
                <a:tc>
                  <a:txBody>
                    <a:bodyPr/>
                    <a:lstStyle/>
                    <a:p>
                      <a:pPr algn="ctr"/>
                      <a:r>
                        <a:rPr lang="en-AU" sz="2200" dirty="0">
                          <a:solidFill>
                            <a:schemeClr val="tx1"/>
                          </a:solidFill>
                          <a:latin typeface="+mn-lt"/>
                        </a:rPr>
                        <a:t>Hearing Screening</a:t>
                      </a:r>
                    </a:p>
                  </a:txBody>
                  <a:tcPr anchor="ctr"/>
                </a:tc>
                <a:tc>
                  <a:txBody>
                    <a:bodyPr/>
                    <a:lstStyle/>
                    <a:p>
                      <a:pPr algn="ctr"/>
                      <a:r>
                        <a:rPr lang="en-AU" sz="2200" baseline="0" dirty="0"/>
                        <a:t>FREE for everyone</a:t>
                      </a:r>
                    </a:p>
                  </a:txBody>
                  <a:tcPr anchor="ctr"/>
                </a:tc>
                <a:extLst>
                  <a:ext uri="{0D108BD9-81ED-4DB2-BD59-A6C34878D82A}">
                    <a16:rowId xmlns:a16="http://schemas.microsoft.com/office/drawing/2014/main" val="1271220102"/>
                  </a:ext>
                </a:extLst>
              </a:tr>
              <a:tr h="1059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200" dirty="0"/>
                        <a:t>Adult</a:t>
                      </a:r>
                      <a:r>
                        <a:rPr lang="en-AU" sz="2200" baseline="0" dirty="0"/>
                        <a:t> </a:t>
                      </a:r>
                      <a:r>
                        <a:rPr lang="en-AU" sz="2200" dirty="0"/>
                        <a:t>Hearing Assessment</a:t>
                      </a:r>
                      <a:endParaRPr lang="en-AU" sz="2200" dirty="0">
                        <a:solidFill>
                          <a:schemeClr val="bg1"/>
                        </a:solidFill>
                        <a:latin typeface="+mn-lt"/>
                      </a:endParaRPr>
                    </a:p>
                    <a:p>
                      <a:pPr algn="ctr"/>
                      <a:endParaRPr lang="en-AU" sz="2200" dirty="0">
                        <a:solidFill>
                          <a:schemeClr val="bg1"/>
                        </a:solidFill>
                        <a:latin typeface="+mn-lt"/>
                      </a:endParaRPr>
                    </a:p>
                  </a:txBody>
                  <a:tcPr anchor="ctr"/>
                </a:tc>
                <a:tc>
                  <a:txBody>
                    <a:bodyPr/>
                    <a:lstStyle/>
                    <a:p>
                      <a:pPr algn="ctr"/>
                      <a:r>
                        <a:rPr lang="en-AU" sz="2200" dirty="0"/>
                        <a:t>$100 without Pension/DVA</a:t>
                      </a:r>
                      <a:r>
                        <a:rPr lang="en-AU" sz="2200" baseline="0" dirty="0"/>
                        <a:t> Card</a:t>
                      </a:r>
                    </a:p>
                    <a:p>
                      <a:pPr algn="ctr"/>
                      <a:endParaRPr lang="en-AU" sz="2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AU" sz="2200" dirty="0"/>
                        <a:t>FREE with Pension/DVA</a:t>
                      </a:r>
                      <a:r>
                        <a:rPr lang="en-AU" sz="2200" baseline="0" dirty="0"/>
                        <a:t> Card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200" baseline="0" dirty="0"/>
                    </a:p>
                  </a:txBody>
                  <a:tcPr anchor="ctr"/>
                </a:tc>
                <a:extLst>
                  <a:ext uri="{0D108BD9-81ED-4DB2-BD59-A6C34878D82A}">
                    <a16:rowId xmlns:a16="http://schemas.microsoft.com/office/drawing/2014/main" val="418157409"/>
                  </a:ext>
                </a:extLst>
              </a:tr>
            </a:tbl>
          </a:graphicData>
        </a:graphic>
      </p:graphicFrame>
      <p:sp>
        <p:nvSpPr>
          <p:cNvPr id="5" name="TextBox 4">
            <a:extLst>
              <a:ext uri="{FF2B5EF4-FFF2-40B4-BE49-F238E27FC236}">
                <a16:creationId xmlns:a16="http://schemas.microsoft.com/office/drawing/2014/main" id="{531EEFF6-2071-4052-BF04-EB1643C3F053}"/>
              </a:ext>
            </a:extLst>
          </p:cNvPr>
          <p:cNvSpPr txBox="1"/>
          <p:nvPr/>
        </p:nvSpPr>
        <p:spPr>
          <a:xfrm>
            <a:off x="914401" y="6042454"/>
            <a:ext cx="8760940" cy="369332"/>
          </a:xfrm>
          <a:prstGeom prst="rect">
            <a:avLst/>
          </a:prstGeom>
          <a:noFill/>
        </p:spPr>
        <p:txBody>
          <a:bodyPr wrap="square" rtlCol="0">
            <a:spAutoFit/>
          </a:bodyPr>
          <a:lstStyle/>
          <a:p>
            <a:r>
              <a:rPr lang="en-AU" dirty="0"/>
              <a:t>Note: Pension/DVA card may also be eligible for subsidy on hearing devices</a:t>
            </a:r>
          </a:p>
        </p:txBody>
      </p:sp>
    </p:spTree>
    <p:extLst>
      <p:ext uri="{BB962C8B-B14F-4D97-AF65-F5344CB8AC3E}">
        <p14:creationId xmlns:p14="http://schemas.microsoft.com/office/powerpoint/2010/main" val="1109050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8FA5-3AF9-4F5B-B384-F20705E4D534}"/>
              </a:ext>
            </a:extLst>
          </p:cNvPr>
          <p:cNvSpPr>
            <a:spLocks noGrp="1"/>
          </p:cNvSpPr>
          <p:nvPr>
            <p:ph type="title"/>
          </p:nvPr>
        </p:nvSpPr>
        <p:spPr/>
        <p:txBody>
          <a:bodyPr/>
          <a:lstStyle/>
          <a:p>
            <a:r>
              <a:rPr lang="en-AU" dirty="0"/>
              <a:t>Hearing Solutions </a:t>
            </a:r>
          </a:p>
        </p:txBody>
      </p:sp>
      <p:sp>
        <p:nvSpPr>
          <p:cNvPr id="3" name="Text Placeholder 2">
            <a:extLst>
              <a:ext uri="{FF2B5EF4-FFF2-40B4-BE49-F238E27FC236}">
                <a16:creationId xmlns:a16="http://schemas.microsoft.com/office/drawing/2014/main" id="{8A38D76E-0A8C-42D8-8607-6CA4E95DD037}"/>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437939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hearing a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500" y="3955525"/>
            <a:ext cx="1972192" cy="19721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Hearing solutions</a:t>
            </a:r>
            <a:endParaRPr lang="en-US" dirty="0"/>
          </a:p>
        </p:txBody>
      </p:sp>
      <p:sp>
        <p:nvSpPr>
          <p:cNvPr id="3" name="Content Placeholder 2"/>
          <p:cNvSpPr>
            <a:spLocks noGrp="1"/>
          </p:cNvSpPr>
          <p:nvPr>
            <p:ph idx="1"/>
          </p:nvPr>
        </p:nvSpPr>
        <p:spPr>
          <a:xfrm>
            <a:off x="1288910" y="2054087"/>
            <a:ext cx="6034053" cy="4278174"/>
          </a:xfrm>
        </p:spPr>
        <p:txBody>
          <a:bodyPr>
            <a:normAutofit/>
          </a:bodyPr>
          <a:lstStyle/>
          <a:p>
            <a:pPr>
              <a:lnSpc>
                <a:spcPct val="150000"/>
              </a:lnSpc>
            </a:pPr>
            <a:r>
              <a:rPr lang="en-AU" sz="2200" dirty="0"/>
              <a:t>Communication strategies</a:t>
            </a:r>
          </a:p>
          <a:p>
            <a:pPr>
              <a:lnSpc>
                <a:spcPct val="150000"/>
              </a:lnSpc>
            </a:pPr>
            <a:r>
              <a:rPr lang="en-AU" sz="2200" dirty="0"/>
              <a:t>Medically treatable conditions</a:t>
            </a:r>
          </a:p>
          <a:p>
            <a:pPr lvl="1">
              <a:lnSpc>
                <a:spcPct val="150000"/>
              </a:lnSpc>
            </a:pPr>
            <a:r>
              <a:rPr lang="en-AU" sz="2200" dirty="0"/>
              <a:t>Antibiotics, steroids, surgery</a:t>
            </a:r>
          </a:p>
          <a:p>
            <a:pPr>
              <a:lnSpc>
                <a:spcPct val="150000"/>
              </a:lnSpc>
            </a:pPr>
            <a:r>
              <a:rPr lang="en-AU" sz="2200" dirty="0"/>
              <a:t>Assistive listening devices</a:t>
            </a:r>
          </a:p>
          <a:p>
            <a:pPr>
              <a:lnSpc>
                <a:spcPct val="150000"/>
              </a:lnSpc>
            </a:pPr>
            <a:r>
              <a:rPr lang="en-AU" sz="2200" dirty="0"/>
              <a:t>Hearing devices</a:t>
            </a:r>
          </a:p>
          <a:p>
            <a:pPr>
              <a:lnSpc>
                <a:spcPct val="150000"/>
              </a:lnSpc>
            </a:pPr>
            <a:r>
              <a:rPr lang="en-AU" sz="2200" dirty="0"/>
              <a:t>Implantable devices</a:t>
            </a:r>
          </a:p>
        </p:txBody>
      </p:sp>
      <p:pic>
        <p:nvPicPr>
          <p:cNvPr id="9" name="Picture 8"/>
          <p:cNvPicPr>
            <a:picLocks noChangeAspect="1"/>
          </p:cNvPicPr>
          <p:nvPr/>
        </p:nvPicPr>
        <p:blipFill>
          <a:blip r:embed="rId4"/>
          <a:stretch>
            <a:fillRect/>
          </a:stretch>
        </p:blipFill>
        <p:spPr>
          <a:xfrm>
            <a:off x="9174407" y="1690688"/>
            <a:ext cx="2038378" cy="2546867"/>
          </a:xfrm>
          <a:prstGeom prst="rect">
            <a:avLst/>
          </a:prstGeom>
        </p:spPr>
      </p:pic>
    </p:spTree>
    <p:extLst>
      <p:ext uri="{BB962C8B-B14F-4D97-AF65-F5344CB8AC3E}">
        <p14:creationId xmlns:p14="http://schemas.microsoft.com/office/powerpoint/2010/main" val="1260064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49929246"/>
              </p:ext>
            </p:extLst>
          </p:nvPr>
        </p:nvGraphicFramePr>
        <p:xfrm>
          <a:off x="2135559" y="1529408"/>
          <a:ext cx="792088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a:spLocks noGrp="1"/>
          </p:cNvSpPr>
          <p:nvPr>
            <p:ph type="title"/>
          </p:nvPr>
        </p:nvSpPr>
        <p:spPr/>
        <p:txBody>
          <a:bodyPr/>
          <a:lstStyle/>
          <a:p>
            <a:r>
              <a:rPr lang="en-AU" dirty="0"/>
              <a:t>Communication Strategies </a:t>
            </a:r>
          </a:p>
        </p:txBody>
      </p:sp>
    </p:spTree>
    <p:extLst>
      <p:ext uri="{BB962C8B-B14F-4D97-AF65-F5344CB8AC3E}">
        <p14:creationId xmlns:p14="http://schemas.microsoft.com/office/powerpoint/2010/main" val="3566640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Image result for phonak lyr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29789" y="2876527"/>
            <a:ext cx="1708526" cy="122037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a:spLocks noGrp="1"/>
          </p:cNvSpPr>
          <p:nvPr>
            <p:ph type="title"/>
          </p:nvPr>
        </p:nvSpPr>
        <p:spPr>
          <a:xfrm>
            <a:off x="810000" y="447188"/>
            <a:ext cx="10571998" cy="970450"/>
          </a:xfrm>
        </p:spPr>
        <p:txBody>
          <a:bodyPr/>
          <a:lstStyle/>
          <a:p>
            <a:r>
              <a:rPr lang="en-AU" dirty="0"/>
              <a:t>Hearing devices</a:t>
            </a:r>
          </a:p>
        </p:txBody>
      </p:sp>
      <p:sp>
        <p:nvSpPr>
          <p:cNvPr id="27" name="Text Placeholder 9"/>
          <p:cNvSpPr txBox="1">
            <a:spLocks/>
          </p:cNvSpPr>
          <p:nvPr/>
        </p:nvSpPr>
        <p:spPr>
          <a:xfrm>
            <a:off x="976805" y="4449448"/>
            <a:ext cx="2028625" cy="71278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AU" dirty="0"/>
              <a:t>Lyric</a:t>
            </a:r>
          </a:p>
        </p:txBody>
      </p:sp>
      <p:sp>
        <p:nvSpPr>
          <p:cNvPr id="28" name="Text Placeholder 9"/>
          <p:cNvSpPr txBox="1">
            <a:spLocks/>
          </p:cNvSpPr>
          <p:nvPr/>
        </p:nvSpPr>
        <p:spPr>
          <a:xfrm>
            <a:off x="2905880" y="4535132"/>
            <a:ext cx="2028625" cy="117110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AU" dirty="0"/>
              <a:t>IIC</a:t>
            </a:r>
            <a:br>
              <a:rPr lang="en-AU" dirty="0"/>
            </a:br>
            <a:r>
              <a:rPr lang="en-AU" dirty="0"/>
              <a:t>(Invisible in the canal)</a:t>
            </a:r>
          </a:p>
        </p:txBody>
      </p:sp>
      <p:sp>
        <p:nvSpPr>
          <p:cNvPr id="30" name="Text Placeholder 9"/>
          <p:cNvSpPr txBox="1">
            <a:spLocks/>
          </p:cNvSpPr>
          <p:nvPr/>
        </p:nvSpPr>
        <p:spPr>
          <a:xfrm>
            <a:off x="4819210" y="4384690"/>
            <a:ext cx="2028625" cy="117110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AU" dirty="0"/>
              <a:t>IIT</a:t>
            </a:r>
            <a:br>
              <a:rPr lang="en-AU" dirty="0"/>
            </a:br>
            <a:r>
              <a:rPr lang="en-AU" dirty="0"/>
              <a:t>(In the ear)</a:t>
            </a:r>
          </a:p>
        </p:txBody>
      </p:sp>
      <p:pic>
        <p:nvPicPr>
          <p:cNvPr id="1028" name="Picture 4" descr="Image result for ite hearing aid"/>
          <p:cNvPicPr>
            <a:picLocks noChangeAspect="1" noChangeArrowheads="1"/>
          </p:cNvPicPr>
          <p:nvPr/>
        </p:nvPicPr>
        <p:blipFill rotWithShape="1">
          <a:blip r:embed="rId4">
            <a:extLst>
              <a:ext uri="{28A0092B-C50C-407E-A947-70E740481C1C}">
                <a14:useLocalDpi xmlns:a14="http://schemas.microsoft.com/office/drawing/2010/main" val="0"/>
              </a:ext>
            </a:extLst>
          </a:blip>
          <a:srcRect l="19176" t="17317" r="23510" b="24602"/>
          <a:stretch/>
        </p:blipFill>
        <p:spPr bwMode="auto">
          <a:xfrm>
            <a:off x="5141711" y="2743201"/>
            <a:ext cx="1331641" cy="1349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IC hearing aid"/>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940" b="99571" l="9657" r="93348">
                        <a14:foregroundMark x1="68026" y1="40343" x2="68026" y2="40343"/>
                        <a14:foregroundMark x1="62446" y1="65236" x2="62446" y2="65236"/>
                        <a14:foregroundMark x1="64378" y1="54292" x2="64378" y2="54292"/>
                        <a14:foregroundMark x1="66524" y1="48712" x2="66524" y2="48712"/>
                        <a14:foregroundMark x1="67597" y1="45064" x2="67597" y2="45064"/>
                        <a14:foregroundMark x1="66094" y1="32189" x2="68670" y2="42489"/>
                        <a14:foregroundMark x1="66953" y1="48498" x2="63090" y2="56438"/>
                        <a14:foregroundMark x1="62446" y1="57940" x2="62661" y2="68026"/>
                        <a14:foregroundMark x1="57511" y1="77039" x2="59657" y2="76609"/>
                      </a14:backgroundRemoval>
                    </a14:imgEffect>
                  </a14:imgLayer>
                </a14:imgProps>
              </a:ext>
              <a:ext uri="{28A0092B-C50C-407E-A947-70E740481C1C}">
                <a14:useLocalDpi xmlns:a14="http://schemas.microsoft.com/office/drawing/2010/main" val="0"/>
              </a:ext>
            </a:extLst>
          </a:blip>
          <a:srcRect l="23089" t="18296" r="25871" b="6065"/>
          <a:stretch/>
        </p:blipFill>
        <p:spPr bwMode="auto">
          <a:xfrm>
            <a:off x="7297500" y="2640546"/>
            <a:ext cx="985813" cy="1460904"/>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9"/>
          <p:cNvSpPr txBox="1">
            <a:spLocks/>
          </p:cNvSpPr>
          <p:nvPr/>
        </p:nvSpPr>
        <p:spPr>
          <a:xfrm>
            <a:off x="6790778" y="4514912"/>
            <a:ext cx="2028625" cy="117110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AU" dirty="0"/>
              <a:t>RIC</a:t>
            </a:r>
            <a:br>
              <a:rPr lang="en-AU" dirty="0"/>
            </a:br>
            <a:r>
              <a:rPr lang="en-AU" dirty="0"/>
              <a:t>(Receiver in canal)</a:t>
            </a:r>
          </a:p>
        </p:txBody>
      </p:sp>
      <p:pic>
        <p:nvPicPr>
          <p:cNvPr id="1032" name="Picture 8" descr="Image result for BTE hearing aid phonak"/>
          <p:cNvPicPr>
            <a:picLocks noChangeAspect="1" noChangeArrowheads="1"/>
          </p:cNvPicPr>
          <p:nvPr/>
        </p:nvPicPr>
        <p:blipFill rotWithShape="1">
          <a:blip r:embed="rId7">
            <a:extLst>
              <a:ext uri="{28A0092B-C50C-407E-A947-70E740481C1C}">
                <a14:useLocalDpi xmlns:a14="http://schemas.microsoft.com/office/drawing/2010/main" val="0"/>
              </a:ext>
            </a:extLst>
          </a:blip>
          <a:srcRect l="5375" t="16898" r="9004" b="8083"/>
          <a:stretch/>
        </p:blipFill>
        <p:spPr bwMode="auto">
          <a:xfrm>
            <a:off x="8973322" y="2790141"/>
            <a:ext cx="1433015" cy="1255594"/>
          </a:xfrm>
          <a:prstGeom prst="rect">
            <a:avLst/>
          </a:prstGeom>
          <a:noFill/>
          <a:extLst>
            <a:ext uri="{909E8E84-426E-40DD-AFC4-6F175D3DCCD1}">
              <a14:hiddenFill xmlns:a14="http://schemas.microsoft.com/office/drawing/2010/main">
                <a:solidFill>
                  <a:srgbClr val="FFFFFF"/>
                </a:solidFill>
              </a14:hiddenFill>
            </a:ext>
          </a:extLst>
        </p:spPr>
      </p:pic>
      <p:sp>
        <p:nvSpPr>
          <p:cNvPr id="32" name="Text Placeholder 9"/>
          <p:cNvSpPr txBox="1">
            <a:spLocks/>
          </p:cNvSpPr>
          <p:nvPr/>
        </p:nvSpPr>
        <p:spPr>
          <a:xfrm>
            <a:off x="8711201" y="4384690"/>
            <a:ext cx="2028625" cy="117110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r>
              <a:rPr lang="en-AU" dirty="0"/>
              <a:t>BTE</a:t>
            </a:r>
            <a:br>
              <a:rPr lang="en-AU" dirty="0"/>
            </a:br>
            <a:r>
              <a:rPr lang="en-AU" dirty="0"/>
              <a:t>(Behind the ear)</a:t>
            </a:r>
          </a:p>
        </p:txBody>
      </p:sp>
      <p:sp>
        <p:nvSpPr>
          <p:cNvPr id="2" name="Oval 1"/>
          <p:cNvSpPr/>
          <p:nvPr/>
        </p:nvSpPr>
        <p:spPr>
          <a:xfrm>
            <a:off x="1130214" y="2631843"/>
            <a:ext cx="1709744" cy="1709744"/>
          </a:xfrm>
          <a:prstGeom prst="ellipse">
            <a:avLst/>
          </a:prstGeom>
          <a:noFill/>
          <a:ln w="19050">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p:cNvSpPr/>
          <p:nvPr/>
        </p:nvSpPr>
        <p:spPr>
          <a:xfrm>
            <a:off x="3065321" y="2631843"/>
            <a:ext cx="1709744" cy="1709744"/>
          </a:xfrm>
          <a:prstGeom prst="ellipse">
            <a:avLst/>
          </a:prstGeom>
          <a:noFill/>
          <a:ln w="19050">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p:cNvSpPr/>
          <p:nvPr/>
        </p:nvSpPr>
        <p:spPr>
          <a:xfrm>
            <a:off x="5000428" y="2631843"/>
            <a:ext cx="1709744" cy="1709744"/>
          </a:xfrm>
          <a:prstGeom prst="ellipse">
            <a:avLst/>
          </a:prstGeom>
          <a:noFill/>
          <a:ln w="19050">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p:cNvSpPr/>
          <p:nvPr/>
        </p:nvSpPr>
        <p:spPr>
          <a:xfrm>
            <a:off x="6935535" y="2631843"/>
            <a:ext cx="1709744" cy="1709744"/>
          </a:xfrm>
          <a:prstGeom prst="ellipse">
            <a:avLst/>
          </a:prstGeom>
          <a:noFill/>
          <a:ln w="19050">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p:cNvSpPr/>
          <p:nvPr/>
        </p:nvSpPr>
        <p:spPr>
          <a:xfrm>
            <a:off x="8870642" y="2631843"/>
            <a:ext cx="1709744" cy="1709744"/>
          </a:xfrm>
          <a:prstGeom prst="ellipse">
            <a:avLst/>
          </a:prstGeom>
          <a:noFill/>
          <a:ln w="19050">
            <a:solidFill>
              <a:srgbClr val="E48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Image result for iic hearing aid"/>
          <p:cNvPicPr>
            <a:picLocks noChangeAspect="1" noChangeArrowheads="1"/>
          </p:cNvPicPr>
          <p:nvPr/>
        </p:nvPicPr>
        <p:blipFill rotWithShape="1">
          <a:blip r:embed="rId8">
            <a:extLst>
              <a:ext uri="{28A0092B-C50C-407E-A947-70E740481C1C}">
                <a14:useLocalDpi xmlns:a14="http://schemas.microsoft.com/office/drawing/2010/main" val="0"/>
              </a:ext>
            </a:extLst>
          </a:blip>
          <a:srcRect l="12139" t="22059" r="32367" b="16707"/>
          <a:stretch/>
        </p:blipFill>
        <p:spPr bwMode="auto">
          <a:xfrm>
            <a:off x="3142706" y="2876527"/>
            <a:ext cx="1187356" cy="131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839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99817057"/>
              </p:ext>
            </p:extLst>
          </p:nvPr>
        </p:nvGraphicFramePr>
        <p:xfrm>
          <a:off x="634995" y="2210785"/>
          <a:ext cx="11172340" cy="4520510"/>
        </p:xfrm>
        <a:graphic>
          <a:graphicData uri="http://schemas.openxmlformats.org/drawingml/2006/table">
            <a:tbl>
              <a:tblPr firstRow="1" bandRow="1">
                <a:tableStyleId>{69012ECD-51FC-41F1-AA8D-1B2483CD663E}</a:tableStyleId>
              </a:tblPr>
              <a:tblGrid>
                <a:gridCol w="2793085">
                  <a:extLst>
                    <a:ext uri="{9D8B030D-6E8A-4147-A177-3AD203B41FA5}">
                      <a16:colId xmlns:a16="http://schemas.microsoft.com/office/drawing/2014/main" val="20000"/>
                    </a:ext>
                  </a:extLst>
                </a:gridCol>
                <a:gridCol w="2793085">
                  <a:extLst>
                    <a:ext uri="{9D8B030D-6E8A-4147-A177-3AD203B41FA5}">
                      <a16:colId xmlns:a16="http://schemas.microsoft.com/office/drawing/2014/main" val="20001"/>
                    </a:ext>
                  </a:extLst>
                </a:gridCol>
                <a:gridCol w="2793085">
                  <a:extLst>
                    <a:ext uri="{9D8B030D-6E8A-4147-A177-3AD203B41FA5}">
                      <a16:colId xmlns:a16="http://schemas.microsoft.com/office/drawing/2014/main" val="20002"/>
                    </a:ext>
                  </a:extLst>
                </a:gridCol>
                <a:gridCol w="2793085">
                  <a:extLst>
                    <a:ext uri="{9D8B030D-6E8A-4147-A177-3AD203B41FA5}">
                      <a16:colId xmlns:a16="http://schemas.microsoft.com/office/drawing/2014/main" val="20003"/>
                    </a:ext>
                  </a:extLst>
                </a:gridCol>
              </a:tblGrid>
              <a:tr h="679373">
                <a:tc>
                  <a:txBody>
                    <a:bodyPr/>
                    <a:lstStyle/>
                    <a:p>
                      <a:pPr algn="ctr"/>
                      <a:r>
                        <a:rPr lang="en-AU" sz="2000" dirty="0"/>
                        <a:t>TV</a:t>
                      </a:r>
                    </a:p>
                  </a:txBody>
                  <a:tcPr/>
                </a:tc>
                <a:tc>
                  <a:txBody>
                    <a:bodyPr/>
                    <a:lstStyle/>
                    <a:p>
                      <a:pPr algn="ctr"/>
                      <a:r>
                        <a:rPr lang="en-AU" sz="2000" dirty="0"/>
                        <a:t>Phone</a:t>
                      </a:r>
                    </a:p>
                  </a:txBody>
                  <a:tcPr/>
                </a:tc>
                <a:tc>
                  <a:txBody>
                    <a:bodyPr/>
                    <a:lstStyle/>
                    <a:p>
                      <a:pPr algn="ctr"/>
                      <a:r>
                        <a:rPr lang="en-AU" sz="2000" dirty="0"/>
                        <a:t>Personal Sound Amplifier</a:t>
                      </a:r>
                    </a:p>
                  </a:txBody>
                  <a:tcPr/>
                </a:tc>
                <a:tc>
                  <a:txBody>
                    <a:bodyPr/>
                    <a:lstStyle/>
                    <a:p>
                      <a:pPr algn="ctr"/>
                      <a:r>
                        <a:rPr lang="en-AU" sz="2000" dirty="0"/>
                        <a:t>Alerting Systems</a:t>
                      </a:r>
                    </a:p>
                  </a:txBody>
                  <a:tcPr/>
                </a:tc>
                <a:extLst>
                  <a:ext uri="{0D108BD9-81ED-4DB2-BD59-A6C34878D82A}">
                    <a16:rowId xmlns:a16="http://schemas.microsoft.com/office/drawing/2014/main" val="10000"/>
                  </a:ext>
                </a:extLst>
              </a:tr>
              <a:tr h="3819470">
                <a:tc>
                  <a:txBody>
                    <a:bodyPr/>
                    <a:lstStyle/>
                    <a:p>
                      <a:endParaRPr lang="en-AU" dirty="0"/>
                    </a:p>
                  </a:txBody>
                  <a:tcPr/>
                </a:tc>
                <a:tc>
                  <a:txBody>
                    <a:bodyPr/>
                    <a:lstStyle/>
                    <a:p>
                      <a:endParaRPr lang="en-AU" dirty="0"/>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10001"/>
                  </a:ext>
                </a:extLst>
              </a:tr>
            </a:tbl>
          </a:graphicData>
        </a:graphic>
      </p:graphicFrame>
      <p:sp>
        <p:nvSpPr>
          <p:cNvPr id="14" name="Title 1"/>
          <p:cNvSpPr>
            <a:spLocks noGrp="1"/>
          </p:cNvSpPr>
          <p:nvPr>
            <p:ph type="title"/>
          </p:nvPr>
        </p:nvSpPr>
        <p:spPr>
          <a:xfrm>
            <a:off x="634995" y="482394"/>
            <a:ext cx="10571998" cy="970450"/>
          </a:xfrm>
        </p:spPr>
        <p:txBody>
          <a:bodyPr/>
          <a:lstStyle/>
          <a:p>
            <a:r>
              <a:rPr lang="en-AU" dirty="0"/>
              <a:t>Assistive listening devices </a:t>
            </a:r>
            <a:endParaRPr lang="en-US" dirty="0"/>
          </a:p>
        </p:txBody>
      </p:sp>
      <p:pic>
        <p:nvPicPr>
          <p:cNvPr id="7" name="Content Placeholder 6"/>
          <p:cNvPicPr>
            <a:picLocks noGrp="1" noChangeAspect="1"/>
          </p:cNvPicPr>
          <p:nvPr>
            <p:ph sz="half" idx="1"/>
          </p:nvPr>
        </p:nvPicPr>
        <p:blipFill>
          <a:blip r:embed="rId3"/>
          <a:stretch>
            <a:fillRect/>
          </a:stretch>
        </p:blipFill>
        <p:spPr>
          <a:xfrm>
            <a:off x="1170285" y="3041274"/>
            <a:ext cx="1725277" cy="1725277"/>
          </a:xfrm>
          <a:prstGeom prst="rect">
            <a:avLst/>
          </a:prstGeom>
        </p:spPr>
      </p:pic>
      <p:pic>
        <p:nvPicPr>
          <p:cNvPr id="10" name="Picture 2" descr="http://cdn6.bigcommerce.com/s-hd4500n/products/8/images/296/care80_2__74955.1415059241.1280.1280.jpg?c=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99077" y="3048886"/>
            <a:ext cx="1820201" cy="18202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captel.com/images/840i/840i_Right-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9077" y="4865981"/>
            <a:ext cx="1820201" cy="18202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bellman.com/global/your-hearing/notification-system-478x26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4755" y="3213599"/>
            <a:ext cx="2517888" cy="13959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bellman.com/global/your-hearing/amplified-alarm-clock-478x26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6943" y="5175072"/>
            <a:ext cx="2725700" cy="151111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sennheiser rs 50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0285" y="4865982"/>
            <a:ext cx="1662282" cy="16622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bellman min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9614" y="3082970"/>
            <a:ext cx="1574215" cy="157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49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if hearing aids are not enough </a:t>
            </a:r>
          </a:p>
        </p:txBody>
      </p:sp>
      <p:sp>
        <p:nvSpPr>
          <p:cNvPr id="33" name="TextBox 32"/>
          <p:cNvSpPr txBox="1"/>
          <p:nvPr/>
        </p:nvSpPr>
        <p:spPr>
          <a:xfrm>
            <a:off x="562518" y="2673454"/>
            <a:ext cx="11205041" cy="2985433"/>
          </a:xfrm>
          <a:prstGeom prst="rect">
            <a:avLst/>
          </a:prstGeom>
          <a:noFill/>
        </p:spPr>
        <p:txBody>
          <a:bodyPr wrap="square" rtlCol="0">
            <a:spAutoFit/>
          </a:bodyPr>
          <a:lstStyle/>
          <a:p>
            <a:pPr marL="285750" indent="-285750">
              <a:buClr>
                <a:srgbClr val="ED7D31"/>
              </a:buClr>
              <a:buFont typeface="Arial" panose="020B0604020202020204" pitchFamily="34" charset="0"/>
              <a:buChar char="•"/>
            </a:pPr>
            <a:r>
              <a:rPr lang="en-AU" sz="3000" dirty="0">
                <a:latin typeface="+mj-lt"/>
              </a:rPr>
              <a:t>There are situations when hearing aids are no longer enough</a:t>
            </a:r>
          </a:p>
          <a:p>
            <a:pPr marL="285750" indent="-285750">
              <a:buClr>
                <a:srgbClr val="ED7D31"/>
              </a:buClr>
              <a:buFont typeface="Arial" panose="020B0604020202020204" pitchFamily="34" charset="0"/>
              <a:buChar char="•"/>
            </a:pPr>
            <a:endParaRPr lang="en-AU" sz="2800" dirty="0">
              <a:latin typeface="+mj-lt"/>
            </a:endParaRPr>
          </a:p>
          <a:p>
            <a:pPr marL="914400" lvl="1" indent="-457200">
              <a:buClr>
                <a:srgbClr val="ED7D31"/>
              </a:buClr>
              <a:buFont typeface="+mj-lt"/>
              <a:buAutoNum type="arabicPeriod"/>
            </a:pPr>
            <a:r>
              <a:rPr lang="en-AU" sz="2500" dirty="0">
                <a:latin typeface="+mj-lt"/>
              </a:rPr>
              <a:t>Hearing continues to progressively deteriorate over time</a:t>
            </a:r>
          </a:p>
          <a:p>
            <a:pPr marL="914400" lvl="1" indent="-457200">
              <a:buClr>
                <a:srgbClr val="ED7D31"/>
              </a:buClr>
              <a:buFont typeface="+mj-lt"/>
              <a:buAutoNum type="arabicPeriod"/>
            </a:pPr>
            <a:r>
              <a:rPr lang="en-AU" sz="2500" dirty="0">
                <a:latin typeface="+mj-lt"/>
              </a:rPr>
              <a:t>Hearing aids are well adjusted, but clarity is always an issue</a:t>
            </a:r>
          </a:p>
          <a:p>
            <a:pPr marL="914400" lvl="1" indent="-457200">
              <a:buClr>
                <a:srgbClr val="ED7D31"/>
              </a:buClr>
              <a:buFont typeface="+mj-lt"/>
              <a:buAutoNum type="arabicPeriod"/>
            </a:pPr>
            <a:r>
              <a:rPr lang="en-AU" sz="2500" dirty="0">
                <a:latin typeface="+mj-lt"/>
              </a:rPr>
              <a:t>Hearing aids can’t be used because of persistent ear problems (e.g. ear infections)</a:t>
            </a:r>
          </a:p>
        </p:txBody>
      </p:sp>
    </p:spTree>
    <p:extLst>
      <p:ext uri="{BB962C8B-B14F-4D97-AF65-F5344CB8AC3E}">
        <p14:creationId xmlns:p14="http://schemas.microsoft.com/office/powerpoint/2010/main" val="218348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The future of hearing is right here in Perth</a:t>
            </a:r>
            <a:endParaRPr lang="en-AU" dirty="0"/>
          </a:p>
        </p:txBody>
      </p:sp>
      <p:sp>
        <p:nvSpPr>
          <p:cNvPr id="5" name="Content Placeholder 4"/>
          <p:cNvSpPr>
            <a:spLocks noGrp="1"/>
          </p:cNvSpPr>
          <p:nvPr>
            <p:ph idx="1"/>
          </p:nvPr>
        </p:nvSpPr>
        <p:spPr>
          <a:xfrm>
            <a:off x="616022" y="2409821"/>
            <a:ext cx="5801896" cy="3636511"/>
          </a:xfrm>
        </p:spPr>
        <p:txBody>
          <a:bodyPr>
            <a:normAutofit/>
          </a:bodyPr>
          <a:lstStyle/>
          <a:p>
            <a:pPr marL="0" indent="0">
              <a:buNone/>
            </a:pPr>
            <a:r>
              <a:rPr lang="en-AU" sz="2400" b="1" dirty="0">
                <a:solidFill>
                  <a:srgbClr val="ED7D31"/>
                </a:solidFill>
              </a:rPr>
              <a:t>Ear Science Institute Australia </a:t>
            </a:r>
          </a:p>
          <a:p>
            <a:pPr marL="0" indent="0">
              <a:buNone/>
            </a:pPr>
            <a:r>
              <a:rPr lang="en-AU" sz="2000" b="1" dirty="0"/>
              <a:t>Vision</a:t>
            </a:r>
            <a:r>
              <a:rPr lang="en-AU" sz="2000" dirty="0"/>
              <a:t>: A centre of excellence, enhancing the lives of people with ear and hearing disorders.</a:t>
            </a:r>
          </a:p>
          <a:p>
            <a:pPr marL="0" indent="0">
              <a:buNone/>
            </a:pPr>
            <a:endParaRPr lang="en-AU" sz="2000" dirty="0"/>
          </a:p>
          <a:p>
            <a:pPr marL="0" indent="0">
              <a:buNone/>
            </a:pPr>
            <a:r>
              <a:rPr lang="en-AU" sz="2400" b="1" dirty="0">
                <a:solidFill>
                  <a:srgbClr val="ED7D31"/>
                </a:solidFill>
              </a:rPr>
              <a:t>Lions Hearing Clinic</a:t>
            </a:r>
          </a:p>
          <a:p>
            <a:pPr marL="0" indent="0">
              <a:buNone/>
            </a:pPr>
            <a:r>
              <a:rPr lang="en-AU" sz="2000" b="1" dirty="0"/>
              <a:t>Purpose</a:t>
            </a:r>
            <a:r>
              <a:rPr lang="en-AU" sz="2000" dirty="0"/>
              <a:t>: to improve peoples quality of life through improved communication</a:t>
            </a:r>
          </a:p>
        </p:txBody>
      </p:sp>
      <p:sp>
        <p:nvSpPr>
          <p:cNvPr id="13" name="Slide Number Placeholder 12"/>
          <p:cNvSpPr>
            <a:spLocks noGrp="1"/>
          </p:cNvSpPr>
          <p:nvPr>
            <p:ph type="sldNum" sz="quarter" idx="12"/>
          </p:nvPr>
        </p:nvSpPr>
        <p:spPr/>
        <p:txBody>
          <a:bodyPr/>
          <a:lstStyle/>
          <a:p>
            <a:fld id="{34C99D79-8A4B-4031-B1E0-AF26F8EDF2BC}" type="slidenum">
              <a:rPr lang="en-AU" smtClean="0">
                <a:solidFill>
                  <a:prstClr val="black"/>
                </a:solidFill>
              </a:rPr>
              <a:pPr/>
              <a:t>3</a:t>
            </a:fld>
            <a:endParaRPr lang="en-AU">
              <a:solidFill>
                <a:prstClr val="black"/>
              </a:solidFill>
            </a:endParaRPr>
          </a:p>
        </p:txBody>
      </p:sp>
      <p:sp>
        <p:nvSpPr>
          <p:cNvPr id="6" name="Content Placeholder 2"/>
          <p:cNvSpPr txBox="1">
            <a:spLocks/>
          </p:cNvSpPr>
          <p:nvPr/>
        </p:nvSpPr>
        <p:spPr>
          <a:xfrm>
            <a:off x="413332" y="2303585"/>
            <a:ext cx="6207276" cy="3848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0065AA"/>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65AA"/>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065AA"/>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65AA"/>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65A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solidFill>
                <a:schemeClr val="tx1"/>
              </a:solidFill>
            </a:endParaRPr>
          </a:p>
        </p:txBody>
      </p:sp>
      <p:sp>
        <p:nvSpPr>
          <p:cNvPr id="3" name="Rectangle 2"/>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4" name="Rectangle 3"/>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7" name="Rectangle 6"/>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9" name="Title 1"/>
          <p:cNvSpPr txBox="1">
            <a:spLocks/>
          </p:cNvSpPr>
          <p:nvPr/>
        </p:nvSpPr>
        <p:spPr>
          <a:xfrm>
            <a:off x="413331" y="795853"/>
            <a:ext cx="8784976"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5AA"/>
                </a:solidFill>
                <a:latin typeface="+mj-lt"/>
                <a:ea typeface="+mj-ea"/>
                <a:cs typeface="+mj-cs"/>
              </a:defRPr>
            </a:lvl1pPr>
          </a:lstStyle>
          <a:p>
            <a:pPr>
              <a:defRPr/>
            </a:pPr>
            <a:endParaRPr lang="en-AU"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330" y="1634053"/>
            <a:ext cx="5268686" cy="5227048"/>
          </a:xfrm>
          <a:prstGeom prst="rect">
            <a:avLst/>
          </a:prstGeom>
        </p:spPr>
      </p:pic>
      <p:sp>
        <p:nvSpPr>
          <p:cNvPr id="8" name="Rectangle 7"/>
          <p:cNvSpPr/>
          <p:nvPr/>
        </p:nvSpPr>
        <p:spPr>
          <a:xfrm>
            <a:off x="11381998" y="5915888"/>
            <a:ext cx="358488" cy="490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spTree>
    <p:extLst>
      <p:ext uri="{BB962C8B-B14F-4D97-AF65-F5344CB8AC3E}">
        <p14:creationId xmlns:p14="http://schemas.microsoft.com/office/powerpoint/2010/main" val="3638415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Implantable solutions </a:t>
            </a:r>
          </a:p>
        </p:txBody>
      </p:sp>
      <p:sp>
        <p:nvSpPr>
          <p:cNvPr id="5" name="Content Placeholder 4"/>
          <p:cNvSpPr>
            <a:spLocks noGrp="1"/>
          </p:cNvSpPr>
          <p:nvPr>
            <p:ph idx="1"/>
          </p:nvPr>
        </p:nvSpPr>
        <p:spPr>
          <a:xfrm>
            <a:off x="742198" y="2434080"/>
            <a:ext cx="6951332" cy="3522338"/>
          </a:xfrm>
        </p:spPr>
        <p:txBody>
          <a:bodyPr>
            <a:normAutofit/>
          </a:bodyPr>
          <a:lstStyle/>
          <a:p>
            <a:r>
              <a:rPr lang="en-AU" sz="2400" dirty="0"/>
              <a:t>Cochlear implants</a:t>
            </a:r>
          </a:p>
          <a:p>
            <a:r>
              <a:rPr lang="en-AU" sz="2400" dirty="0"/>
              <a:t>Bone conduction Implants</a:t>
            </a:r>
          </a:p>
          <a:p>
            <a:r>
              <a:rPr lang="en-AU" sz="2400" dirty="0"/>
              <a:t>Middle ear implants</a:t>
            </a:r>
          </a:p>
        </p:txBody>
      </p:sp>
      <p:pic>
        <p:nvPicPr>
          <p:cNvPr id="12" name="Picture 4" descr="Image result for cochlear implant de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152" y="1445461"/>
            <a:ext cx="4065525" cy="3566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5791695" y="4010164"/>
            <a:ext cx="2328500" cy="2399599"/>
          </a:xfrm>
          <a:prstGeom prst="rect">
            <a:avLst/>
          </a:prstGeom>
        </p:spPr>
      </p:pic>
    </p:spTree>
    <p:extLst>
      <p:ext uri="{BB962C8B-B14F-4D97-AF65-F5344CB8AC3E}">
        <p14:creationId xmlns:p14="http://schemas.microsoft.com/office/powerpoint/2010/main" val="2752833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AU" dirty="0"/>
            </a:br>
            <a:endParaRPr lang="en-AU" dirty="0"/>
          </a:p>
        </p:txBody>
      </p:sp>
      <p:sp>
        <p:nvSpPr>
          <p:cNvPr id="4" name="Title 1">
            <a:extLst>
              <a:ext uri="{FF2B5EF4-FFF2-40B4-BE49-F238E27FC236}">
                <a16:creationId xmlns:a16="http://schemas.microsoft.com/office/drawing/2014/main" id="{F7B5648B-6E59-4E81-AE16-57F7531007C8}"/>
              </a:ext>
            </a:extLst>
          </p:cNvPr>
          <p:cNvSpPr txBox="1">
            <a:spLocks/>
          </p:cNvSpPr>
          <p:nvPr/>
        </p:nvSpPr>
        <p:spPr>
          <a:xfrm>
            <a:off x="3296735" y="4181475"/>
            <a:ext cx="9272588" cy="1760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5AA"/>
                </a:solidFill>
                <a:latin typeface="+mj-lt"/>
                <a:ea typeface="+mj-ea"/>
                <a:cs typeface="+mj-cs"/>
              </a:defRPr>
            </a:lvl1pPr>
          </a:lstStyle>
          <a:p>
            <a:pPr algn="ctr"/>
            <a:endParaRPr lang="en-AU" dirty="0"/>
          </a:p>
        </p:txBody>
      </p:sp>
      <p:sp>
        <p:nvSpPr>
          <p:cNvPr id="6" name="Rectangle 5"/>
          <p:cNvSpPr/>
          <p:nvPr/>
        </p:nvSpPr>
        <p:spPr>
          <a:xfrm>
            <a:off x="1040824" y="1834381"/>
            <a:ext cx="5514162" cy="1477328"/>
          </a:xfrm>
          <a:prstGeom prst="rect">
            <a:avLst/>
          </a:prstGeom>
        </p:spPr>
        <p:txBody>
          <a:bodyPr wrap="square">
            <a:spAutoFit/>
          </a:bodyPr>
          <a:lstStyle/>
          <a:p>
            <a:pPr algn="ctr"/>
            <a:r>
              <a:rPr lang="en-AU" sz="3000" b="1" dirty="0">
                <a:solidFill>
                  <a:schemeClr val="bg1"/>
                </a:solidFill>
              </a:rPr>
              <a:t>Take home message: don’t wait 7 years to address your hearing!</a:t>
            </a:r>
          </a:p>
        </p:txBody>
      </p:sp>
      <p:pic>
        <p:nvPicPr>
          <p:cNvPr id="7" name="Picture 6">
            <a:extLst>
              <a:ext uri="{FF2B5EF4-FFF2-40B4-BE49-F238E27FC236}">
                <a16:creationId xmlns:a16="http://schemas.microsoft.com/office/drawing/2014/main" id="{29C8D391-507E-465F-9F63-61A886536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8285" y="1686525"/>
            <a:ext cx="1980000" cy="1980000"/>
          </a:xfrm>
          <a:prstGeom prst="rect">
            <a:avLst/>
          </a:prstGeom>
        </p:spPr>
      </p:pic>
    </p:spTree>
    <p:extLst>
      <p:ext uri="{BB962C8B-B14F-4D97-AF65-F5344CB8AC3E}">
        <p14:creationId xmlns:p14="http://schemas.microsoft.com/office/powerpoint/2010/main" val="1228400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93" y="264566"/>
            <a:ext cx="3786395" cy="1325563"/>
          </a:xfrm>
        </p:spPr>
        <p:txBody>
          <a:bodyPr>
            <a:normAutofit/>
          </a:bodyPr>
          <a:lstStyle/>
          <a:p>
            <a:r>
              <a:rPr lang="en-AU" dirty="0"/>
              <a:t>Where we are located?</a:t>
            </a:r>
          </a:p>
        </p:txBody>
      </p:sp>
      <p:sp>
        <p:nvSpPr>
          <p:cNvPr id="5" name="Content Placeholder 2"/>
          <p:cNvSpPr txBox="1">
            <a:spLocks/>
          </p:cNvSpPr>
          <p:nvPr/>
        </p:nvSpPr>
        <p:spPr>
          <a:xfrm>
            <a:off x="6278262" y="1807193"/>
            <a:ext cx="2917152" cy="4062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0065AA"/>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65AA"/>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065AA"/>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65AA"/>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65A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sz="3200" dirty="0"/>
          </a:p>
        </p:txBody>
      </p:sp>
      <p:pic>
        <p:nvPicPr>
          <p:cNvPr id="6" name="Picture 5">
            <a:extLst>
              <a:ext uri="{FF2B5EF4-FFF2-40B4-BE49-F238E27FC236}">
                <a16:creationId xmlns:a16="http://schemas.microsoft.com/office/drawing/2014/main" id="{7F54EB95-4EF0-4572-B9D2-49C267B489C7}"/>
              </a:ext>
            </a:extLst>
          </p:cNvPr>
          <p:cNvPicPr>
            <a:picLocks noChangeAspect="1"/>
          </p:cNvPicPr>
          <p:nvPr/>
        </p:nvPicPr>
        <p:blipFill rotWithShape="1">
          <a:blip r:embed="rId3"/>
          <a:srcRect t="36590" r="12251" b="1472"/>
          <a:stretch/>
        </p:blipFill>
        <p:spPr>
          <a:xfrm>
            <a:off x="4743818" y="8979"/>
            <a:ext cx="7448182" cy="6633882"/>
          </a:xfrm>
          <a:prstGeom prst="rect">
            <a:avLst/>
          </a:prstGeom>
        </p:spPr>
      </p:pic>
    </p:spTree>
    <p:extLst>
      <p:ext uri="{BB962C8B-B14F-4D97-AF65-F5344CB8AC3E}">
        <p14:creationId xmlns:p14="http://schemas.microsoft.com/office/powerpoint/2010/main" val="1497703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b="1" dirty="0"/>
              <a:t>Thankyou for listening!</a:t>
            </a:r>
            <a:br>
              <a:rPr lang="en-AU" b="1" dirty="0"/>
            </a:br>
            <a:endParaRPr lang="en-AU" sz="3300" dirty="0"/>
          </a:p>
        </p:txBody>
      </p:sp>
      <p:sp>
        <p:nvSpPr>
          <p:cNvPr id="3" name="Content Placeholder 2"/>
          <p:cNvSpPr>
            <a:spLocks noGrp="1"/>
          </p:cNvSpPr>
          <p:nvPr>
            <p:ph type="subTitle" idx="1"/>
          </p:nvPr>
        </p:nvSpPr>
        <p:spPr>
          <a:xfrm>
            <a:off x="1034288" y="5280846"/>
            <a:ext cx="10572000" cy="1213957"/>
          </a:xfrm>
        </p:spPr>
        <p:txBody>
          <a:bodyPr>
            <a:normAutofit/>
          </a:bodyPr>
          <a:lstStyle/>
          <a:p>
            <a:pPr marL="0" indent="0" algn="r">
              <a:buNone/>
            </a:pPr>
            <a:endParaRPr lang="en-AU" sz="3000" dirty="0"/>
          </a:p>
          <a:p>
            <a:pPr marL="0" indent="0" algn="r">
              <a:buNone/>
            </a:pPr>
            <a:endParaRPr lang="en-AU" sz="6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159" y="5528830"/>
            <a:ext cx="2483389" cy="1072164"/>
          </a:xfrm>
          <a:prstGeom prst="rect">
            <a:avLst/>
          </a:prstGeom>
        </p:spPr>
      </p:pic>
    </p:spTree>
    <p:extLst>
      <p:ext uri="{BB962C8B-B14F-4D97-AF65-F5344CB8AC3E}">
        <p14:creationId xmlns:p14="http://schemas.microsoft.com/office/powerpoint/2010/main" val="421077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116FC-D31B-4231-8314-7ECB031D2606}"/>
              </a:ext>
            </a:extLst>
          </p:cNvPr>
          <p:cNvSpPr>
            <a:spLocks noGrp="1"/>
          </p:cNvSpPr>
          <p:nvPr>
            <p:ph type="title"/>
          </p:nvPr>
        </p:nvSpPr>
        <p:spPr>
          <a:xfrm>
            <a:off x="810000" y="447188"/>
            <a:ext cx="10571998" cy="970450"/>
          </a:xfrm>
        </p:spPr>
        <p:txBody>
          <a:bodyPr>
            <a:normAutofit/>
          </a:bodyPr>
          <a:lstStyle/>
          <a:p>
            <a:r>
              <a:rPr lang="en-US" dirty="0"/>
              <a:t>Ear Science Institute Australia</a:t>
            </a:r>
          </a:p>
        </p:txBody>
      </p:sp>
      <p:graphicFrame>
        <p:nvGraphicFramePr>
          <p:cNvPr id="7" name="Content Placeholder 2">
            <a:extLst>
              <a:ext uri="{FF2B5EF4-FFF2-40B4-BE49-F238E27FC236}">
                <a16:creationId xmlns:a16="http://schemas.microsoft.com/office/drawing/2014/main" id="{59436030-5D73-49B4-B789-ADFF6B9E0780}"/>
              </a:ext>
            </a:extLst>
          </p:cNvPr>
          <p:cNvGraphicFramePr>
            <a:graphicFrameLocks noGrp="1"/>
          </p:cNvGraphicFramePr>
          <p:nvPr>
            <p:ph idx="1"/>
          </p:nvPr>
        </p:nvGraphicFramePr>
        <p:xfrm>
          <a:off x="692150" y="2484139"/>
          <a:ext cx="10553700" cy="336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748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82240" y="539931"/>
            <a:ext cx="5521234" cy="931818"/>
          </a:xfrm>
          <a:prstGeom prst="rect">
            <a:avLst/>
          </a:prstGeom>
          <a:noFill/>
        </p:spPr>
        <p:txBody>
          <a:bodyPr wrap="square" rtlCol="0">
            <a:spAutoFit/>
          </a:bodyPr>
          <a:lstStyle/>
          <a:p>
            <a:endParaRPr lang="en-AU"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7619" t="15523" r="18762" b="6509"/>
          <a:stretch/>
        </p:blipFill>
        <p:spPr>
          <a:xfrm>
            <a:off x="405170" y="2303290"/>
            <a:ext cx="3705384" cy="3405848"/>
          </a:xfrm>
          <a:prstGeom prst="rect">
            <a:avLst/>
          </a:prstGeom>
        </p:spPr>
      </p:pic>
      <p:pic>
        <p:nvPicPr>
          <p:cNvPr id="11" name="Picture 10"/>
          <p:cNvPicPr>
            <a:picLocks noChangeAspect="1"/>
          </p:cNvPicPr>
          <p:nvPr/>
        </p:nvPicPr>
        <p:blipFill>
          <a:blip r:embed="rId4"/>
          <a:stretch>
            <a:fillRect/>
          </a:stretch>
        </p:blipFill>
        <p:spPr>
          <a:xfrm>
            <a:off x="405170" y="6145391"/>
            <a:ext cx="2825614" cy="87865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6871" y="1986868"/>
            <a:ext cx="2455129" cy="4736511"/>
          </a:xfrm>
          <a:prstGeom prst="rect">
            <a:avLst/>
          </a:prstGeom>
        </p:spPr>
      </p:pic>
      <p:sp>
        <p:nvSpPr>
          <p:cNvPr id="3" name="TextBox 2"/>
          <p:cNvSpPr txBox="1"/>
          <p:nvPr/>
        </p:nvSpPr>
        <p:spPr>
          <a:xfrm>
            <a:off x="4290646" y="2508738"/>
            <a:ext cx="5240216" cy="3416320"/>
          </a:xfrm>
          <a:prstGeom prst="rect">
            <a:avLst/>
          </a:prstGeom>
          <a:noFill/>
        </p:spPr>
        <p:txBody>
          <a:bodyPr wrap="square" rtlCol="0">
            <a:spAutoFit/>
          </a:bodyPr>
          <a:lstStyle/>
          <a:p>
            <a:pPr marL="285750" indent="-285750">
              <a:buFont typeface="Arial" panose="020B0604020202020204" pitchFamily="34" charset="0"/>
              <a:buChar char="•"/>
            </a:pPr>
            <a:r>
              <a:rPr lang="en-AU" dirty="0"/>
              <a:t>Every year, more than 330 million people suffer from burst eardrums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In a world first trial we are edging closer to helping these people with </a:t>
            </a:r>
            <a:r>
              <a:rPr lang="en-US" dirty="0" err="1"/>
              <a:t>ClearDrum</a:t>
            </a:r>
            <a:r>
              <a:rPr lang="en-US" dirty="0"/>
              <a:t>® </a:t>
            </a: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Made with biocompatible silk, </a:t>
            </a:r>
            <a:r>
              <a:rPr lang="en-US" dirty="0" err="1"/>
              <a:t>ClearDrum</a:t>
            </a:r>
            <a:r>
              <a:rPr lang="en-US" dirty="0"/>
              <a:t>® is expected to be less expensive, less invasive and promises quicker healing of the </a:t>
            </a:r>
            <a:r>
              <a:rPr lang="en-AU" dirty="0"/>
              <a:t>eardrum than current surgical procedures used to treat chronic perforated eardrums</a:t>
            </a:r>
          </a:p>
        </p:txBody>
      </p:sp>
      <p:sp>
        <p:nvSpPr>
          <p:cNvPr id="14" name="Title 1">
            <a:extLst>
              <a:ext uri="{FF2B5EF4-FFF2-40B4-BE49-F238E27FC236}">
                <a16:creationId xmlns:a16="http://schemas.microsoft.com/office/drawing/2014/main" id="{AF8116FC-D31B-4231-8314-7ECB031D2606}"/>
              </a:ext>
            </a:extLst>
          </p:cNvPr>
          <p:cNvSpPr>
            <a:spLocks noGrp="1"/>
          </p:cNvSpPr>
          <p:nvPr>
            <p:ph type="title"/>
          </p:nvPr>
        </p:nvSpPr>
        <p:spPr>
          <a:xfrm>
            <a:off x="810000" y="447188"/>
            <a:ext cx="10571998" cy="970450"/>
          </a:xfrm>
        </p:spPr>
        <p:txBody>
          <a:bodyPr>
            <a:normAutofit/>
          </a:bodyPr>
          <a:lstStyle/>
          <a:p>
            <a:r>
              <a:rPr lang="en-US" dirty="0"/>
              <a:t>Basic Research</a:t>
            </a:r>
          </a:p>
        </p:txBody>
      </p:sp>
    </p:spTree>
    <p:extLst>
      <p:ext uri="{BB962C8B-B14F-4D97-AF65-F5344CB8AC3E}">
        <p14:creationId xmlns:p14="http://schemas.microsoft.com/office/powerpoint/2010/main" val="213591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CE11-896D-4607-9589-2B9DBD3F2BF9}"/>
              </a:ext>
            </a:extLst>
          </p:cNvPr>
          <p:cNvSpPr>
            <a:spLocks noGrp="1"/>
          </p:cNvSpPr>
          <p:nvPr>
            <p:ph type="title"/>
          </p:nvPr>
        </p:nvSpPr>
        <p:spPr/>
        <p:txBody>
          <a:bodyPr/>
          <a:lstStyle/>
          <a:p>
            <a:r>
              <a:rPr lang="en-AU" dirty="0"/>
              <a:t>Basic Research</a:t>
            </a:r>
          </a:p>
        </p:txBody>
      </p:sp>
      <p:sp>
        <p:nvSpPr>
          <p:cNvPr id="3" name="Content Placeholder 2">
            <a:extLst>
              <a:ext uri="{FF2B5EF4-FFF2-40B4-BE49-F238E27FC236}">
                <a16:creationId xmlns:a16="http://schemas.microsoft.com/office/drawing/2014/main" id="{B301959E-A311-4380-A844-35FC12B52096}"/>
              </a:ext>
            </a:extLst>
          </p:cNvPr>
          <p:cNvSpPr>
            <a:spLocks noGrp="1"/>
          </p:cNvSpPr>
          <p:nvPr>
            <p:ph idx="1"/>
          </p:nvPr>
        </p:nvSpPr>
        <p:spPr/>
        <p:txBody>
          <a:bodyPr/>
          <a:lstStyle/>
          <a:p>
            <a:endParaRPr lang="en-AU" dirty="0"/>
          </a:p>
        </p:txBody>
      </p:sp>
      <p:pic>
        <p:nvPicPr>
          <p:cNvPr id="4" name="Picture 3"/>
          <p:cNvPicPr>
            <a:picLocks noChangeAspect="1"/>
          </p:cNvPicPr>
          <p:nvPr/>
        </p:nvPicPr>
        <p:blipFill>
          <a:blip r:embed="rId3"/>
          <a:stretch>
            <a:fillRect/>
          </a:stretch>
        </p:blipFill>
        <p:spPr>
          <a:xfrm>
            <a:off x="926123" y="2222287"/>
            <a:ext cx="9997882" cy="4457799"/>
          </a:xfrm>
          <a:prstGeom prst="rect">
            <a:avLst/>
          </a:prstGeom>
        </p:spPr>
      </p:pic>
    </p:spTree>
    <p:extLst>
      <p:ext uri="{BB962C8B-B14F-4D97-AF65-F5344CB8AC3E}">
        <p14:creationId xmlns:p14="http://schemas.microsoft.com/office/powerpoint/2010/main" val="67692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AAAC-F952-4414-A55E-8DF4CE5B257F}"/>
              </a:ext>
            </a:extLst>
          </p:cNvPr>
          <p:cNvSpPr>
            <a:spLocks noGrp="1"/>
          </p:cNvSpPr>
          <p:nvPr>
            <p:ph type="title"/>
          </p:nvPr>
        </p:nvSpPr>
        <p:spPr/>
        <p:txBody>
          <a:bodyPr/>
          <a:lstStyle/>
          <a:p>
            <a:r>
              <a:rPr lang="en-AU" dirty="0"/>
              <a:t>Education</a:t>
            </a:r>
          </a:p>
        </p:txBody>
      </p:sp>
      <p:sp>
        <p:nvSpPr>
          <p:cNvPr id="3" name="Content Placeholder 2">
            <a:extLst>
              <a:ext uri="{FF2B5EF4-FFF2-40B4-BE49-F238E27FC236}">
                <a16:creationId xmlns:a16="http://schemas.microsoft.com/office/drawing/2014/main" id="{C041DA41-42D2-45CD-911F-261F61E49E82}"/>
              </a:ext>
            </a:extLst>
          </p:cNvPr>
          <p:cNvSpPr>
            <a:spLocks noGrp="1"/>
          </p:cNvSpPr>
          <p:nvPr>
            <p:ph idx="1"/>
          </p:nvPr>
        </p:nvSpPr>
        <p:spPr>
          <a:xfrm>
            <a:off x="508744" y="2218000"/>
            <a:ext cx="6051011" cy="3636511"/>
          </a:xfrm>
        </p:spPr>
        <p:txBody>
          <a:bodyPr>
            <a:normAutofit fontScale="92500" lnSpcReduction="20000"/>
          </a:bodyPr>
          <a:lstStyle/>
          <a:p>
            <a:pPr marL="285750" indent="-285750">
              <a:lnSpc>
                <a:spcPct val="90000"/>
              </a:lnSpc>
              <a:spcBef>
                <a:spcPts val="1000"/>
              </a:spcBef>
              <a:spcAft>
                <a:spcPts val="0"/>
              </a:spcAft>
              <a:buClrTx/>
              <a:buFont typeface="Arial" panose="020B0604020202020204" pitchFamily="34" charset="0"/>
              <a:buChar char="•"/>
            </a:pPr>
            <a:r>
              <a:rPr lang="en-US" sz="1900" dirty="0"/>
              <a:t>Education and training of all medical students from Notre Dame and Curtin University.</a:t>
            </a:r>
          </a:p>
          <a:p>
            <a:pPr marL="285750" indent="-285750">
              <a:lnSpc>
                <a:spcPct val="90000"/>
              </a:lnSpc>
              <a:spcBef>
                <a:spcPts val="1000"/>
              </a:spcBef>
              <a:spcAft>
                <a:spcPts val="0"/>
              </a:spcAft>
              <a:buClrTx/>
              <a:buFont typeface="Arial" panose="020B0604020202020204" pitchFamily="34" charset="0"/>
              <a:buChar char="•"/>
            </a:pPr>
            <a:r>
              <a:rPr lang="en-US" sz="1900" dirty="0"/>
              <a:t>International advanced surgical training courses with our world-class surgeons in our own surgical laboratory. </a:t>
            </a:r>
            <a:endParaRPr lang="en-AU" sz="1900" dirty="0"/>
          </a:p>
          <a:p>
            <a:pPr marL="0" lvl="0" indent="0" defTabSz="914400">
              <a:lnSpc>
                <a:spcPct val="90000"/>
              </a:lnSpc>
              <a:spcBef>
                <a:spcPts val="1000"/>
              </a:spcBef>
              <a:spcAft>
                <a:spcPts val="0"/>
              </a:spcAft>
              <a:buClrTx/>
              <a:buNone/>
            </a:pPr>
            <a:r>
              <a:rPr lang="en-US" sz="2800" dirty="0">
                <a:solidFill>
                  <a:prstClr val="white"/>
                </a:solidFill>
                <a:latin typeface="Century Gothic" panose="020F0302020204030204"/>
              </a:rPr>
              <a:t>ion and training of all medical students from UWA and Notre Dame, with Curtin joining in 2019. International advanced surgical training courses with our world-class surgeons in our own surgical laboratory. </a:t>
            </a:r>
            <a:endParaRPr lang="en-AU" sz="2800" dirty="0">
              <a:solidFill>
                <a:prstClr val="white"/>
              </a:solidFill>
              <a:latin typeface="Century Gothic" panose="020F0302020204030204"/>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570" y="3883856"/>
            <a:ext cx="3842238" cy="2561492"/>
          </a:xfrm>
          <a:prstGeom prst="rect">
            <a:avLst/>
          </a:prstGeom>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702" y="2300068"/>
            <a:ext cx="5181600" cy="4145280"/>
          </a:xfrm>
          <a:prstGeom prst="rect">
            <a:avLst/>
          </a:prstGeom>
          <a:ln w="38100">
            <a:solidFill>
              <a:schemeClr val="tx1"/>
            </a:solidFill>
          </a:ln>
        </p:spPr>
      </p:pic>
    </p:spTree>
    <p:extLst>
      <p:ext uri="{BB962C8B-B14F-4D97-AF65-F5344CB8AC3E}">
        <p14:creationId xmlns:p14="http://schemas.microsoft.com/office/powerpoint/2010/main" val="91550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3341-0A95-4E8D-B12C-39474469061C}"/>
              </a:ext>
            </a:extLst>
          </p:cNvPr>
          <p:cNvSpPr>
            <a:spLocks noGrp="1"/>
          </p:cNvSpPr>
          <p:nvPr>
            <p:ph type="title"/>
          </p:nvPr>
        </p:nvSpPr>
        <p:spPr/>
        <p:txBody>
          <a:bodyPr/>
          <a:lstStyle/>
          <a:p>
            <a:r>
              <a:rPr lang="en-AU" dirty="0"/>
              <a:t>Remote Communities</a:t>
            </a:r>
          </a:p>
        </p:txBody>
      </p:sp>
      <p:sp>
        <p:nvSpPr>
          <p:cNvPr id="3" name="Content Placeholder 2">
            <a:extLst>
              <a:ext uri="{FF2B5EF4-FFF2-40B4-BE49-F238E27FC236}">
                <a16:creationId xmlns:a16="http://schemas.microsoft.com/office/drawing/2014/main" id="{B239F4BC-E59F-41F0-8C24-666624A90989}"/>
              </a:ext>
            </a:extLst>
          </p:cNvPr>
          <p:cNvSpPr>
            <a:spLocks noGrp="1"/>
          </p:cNvSpPr>
          <p:nvPr>
            <p:ph idx="1"/>
          </p:nvPr>
        </p:nvSpPr>
        <p:spPr>
          <a:xfrm>
            <a:off x="145976" y="1922585"/>
            <a:ext cx="3295696" cy="2998367"/>
          </a:xfrm>
        </p:spPr>
        <p:txBody>
          <a:bodyPr>
            <a:normAutofit/>
          </a:bodyPr>
          <a:lstStyle/>
          <a:p>
            <a:r>
              <a:rPr lang="en-AU" dirty="0"/>
              <a:t>6 trips per year to 3 remote communities in the Pilbara since 2014</a:t>
            </a:r>
          </a:p>
          <a:p>
            <a:r>
              <a:rPr lang="en-AU" dirty="0"/>
              <a:t>Treating the community &amp; educating on the importance of ear and hearing health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3417" y="4171276"/>
            <a:ext cx="4208584" cy="28050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3415" y="1803947"/>
            <a:ext cx="4208584" cy="236732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992" y="4188649"/>
            <a:ext cx="2072423" cy="276323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4559" y="1821320"/>
            <a:ext cx="3628858" cy="239174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9753" y="4730509"/>
            <a:ext cx="3191237" cy="2127491"/>
          </a:xfrm>
          <a:prstGeom prst="rect">
            <a:avLst/>
          </a:prstGeom>
        </p:spPr>
      </p:pic>
    </p:spTree>
    <p:extLst>
      <p:ext uri="{BB962C8B-B14F-4D97-AF65-F5344CB8AC3E}">
        <p14:creationId xmlns:p14="http://schemas.microsoft.com/office/powerpoint/2010/main" val="41838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Lions Hearing Clinic </a:t>
            </a:r>
            <a:endParaRPr lang="en-AU" dirty="0"/>
          </a:p>
        </p:txBody>
      </p:sp>
      <p:sp>
        <p:nvSpPr>
          <p:cNvPr id="5" name="Content Placeholder 4"/>
          <p:cNvSpPr>
            <a:spLocks noGrp="1"/>
          </p:cNvSpPr>
          <p:nvPr>
            <p:ph idx="1"/>
          </p:nvPr>
        </p:nvSpPr>
        <p:spPr>
          <a:xfrm>
            <a:off x="887528" y="1766303"/>
            <a:ext cx="5801896" cy="4640183"/>
          </a:xfrm>
        </p:spPr>
        <p:txBody>
          <a:bodyPr>
            <a:normAutofit/>
          </a:bodyPr>
          <a:lstStyle/>
          <a:p>
            <a:pPr marL="0" indent="0">
              <a:buNone/>
            </a:pPr>
            <a:endParaRPr lang="en-AU" sz="2400" dirty="0"/>
          </a:p>
          <a:p>
            <a:pPr marL="0" indent="0">
              <a:buNone/>
            </a:pPr>
            <a:r>
              <a:rPr lang="en-AU" sz="2800" b="1" dirty="0">
                <a:solidFill>
                  <a:srgbClr val="ED7D31"/>
                </a:solidFill>
              </a:rPr>
              <a:t>Lions Hearing Clinic</a:t>
            </a:r>
          </a:p>
          <a:p>
            <a:pPr lvl="1"/>
            <a:r>
              <a:rPr lang="en-AU" sz="1800" dirty="0"/>
              <a:t>Adult hearing assessments</a:t>
            </a:r>
          </a:p>
          <a:p>
            <a:pPr lvl="1"/>
            <a:r>
              <a:rPr lang="en-AU" sz="1800" dirty="0"/>
              <a:t>Hearing aids and beyond</a:t>
            </a:r>
          </a:p>
          <a:p>
            <a:pPr lvl="1"/>
            <a:r>
              <a:rPr lang="en-AU" sz="1800" dirty="0"/>
              <a:t>Tinnitus services</a:t>
            </a:r>
          </a:p>
          <a:p>
            <a:pPr lvl="1"/>
            <a:r>
              <a:rPr lang="en-AU" sz="1800" dirty="0"/>
              <a:t>Paediatric Services</a:t>
            </a:r>
          </a:p>
          <a:p>
            <a:pPr marL="0" indent="0">
              <a:buNone/>
            </a:pPr>
            <a:r>
              <a:rPr lang="en-AU" sz="2800" b="1" dirty="0">
                <a:solidFill>
                  <a:srgbClr val="ED7D31"/>
                </a:solidFill>
              </a:rPr>
              <a:t>Ear Science Clinic</a:t>
            </a:r>
          </a:p>
          <a:p>
            <a:pPr lvl="1"/>
            <a:r>
              <a:rPr lang="en-AU" sz="1800" dirty="0"/>
              <a:t>Cochlear Implants</a:t>
            </a:r>
          </a:p>
          <a:p>
            <a:pPr lvl="1"/>
            <a:r>
              <a:rPr lang="en-AU" sz="1800" dirty="0"/>
              <a:t>Balance services</a:t>
            </a:r>
          </a:p>
          <a:p>
            <a:pPr lvl="1"/>
            <a:r>
              <a:rPr lang="en-AU" sz="1800" dirty="0"/>
              <a:t>All hearing implants</a:t>
            </a:r>
          </a:p>
        </p:txBody>
      </p:sp>
      <p:sp>
        <p:nvSpPr>
          <p:cNvPr id="13" name="Slide Number Placeholder 12"/>
          <p:cNvSpPr>
            <a:spLocks noGrp="1"/>
          </p:cNvSpPr>
          <p:nvPr>
            <p:ph type="sldNum" sz="quarter" idx="12"/>
          </p:nvPr>
        </p:nvSpPr>
        <p:spPr/>
        <p:txBody>
          <a:bodyPr/>
          <a:lstStyle/>
          <a:p>
            <a:fld id="{34C99D79-8A4B-4031-B1E0-AF26F8EDF2BC}" type="slidenum">
              <a:rPr lang="en-AU" smtClean="0">
                <a:solidFill>
                  <a:prstClr val="black"/>
                </a:solidFill>
              </a:rPr>
              <a:pPr/>
              <a:t>9</a:t>
            </a:fld>
            <a:endParaRPr lang="en-AU">
              <a:solidFill>
                <a:prstClr val="black"/>
              </a:solidFill>
            </a:endParaRPr>
          </a:p>
        </p:txBody>
      </p:sp>
      <p:sp>
        <p:nvSpPr>
          <p:cNvPr id="6" name="Content Placeholder 2"/>
          <p:cNvSpPr txBox="1">
            <a:spLocks/>
          </p:cNvSpPr>
          <p:nvPr/>
        </p:nvSpPr>
        <p:spPr>
          <a:xfrm>
            <a:off x="435193" y="2557503"/>
            <a:ext cx="6207276" cy="3848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0065AA"/>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65AA"/>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065AA"/>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65AA"/>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65A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solidFill>
                <a:schemeClr val="tx1"/>
              </a:solidFill>
            </a:endParaRPr>
          </a:p>
        </p:txBody>
      </p:sp>
      <p:sp>
        <p:nvSpPr>
          <p:cNvPr id="3" name="Rectangle 2"/>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4" name="Rectangle 3"/>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7" name="Rectangle 6"/>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9" name="Title 1"/>
          <p:cNvSpPr txBox="1">
            <a:spLocks/>
          </p:cNvSpPr>
          <p:nvPr/>
        </p:nvSpPr>
        <p:spPr>
          <a:xfrm>
            <a:off x="413331" y="795853"/>
            <a:ext cx="8784976"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5AA"/>
                </a:solidFill>
                <a:latin typeface="+mj-lt"/>
                <a:ea typeface="+mj-ea"/>
                <a:cs typeface="+mj-cs"/>
              </a:defRPr>
            </a:lvl1pPr>
          </a:lstStyle>
          <a:p>
            <a:pPr>
              <a:defRPr/>
            </a:pPr>
            <a:endParaRPr lang="en-AU"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7891" y="1484108"/>
            <a:ext cx="5268686" cy="5227048"/>
          </a:xfrm>
          <a:prstGeom prst="rect">
            <a:avLst/>
          </a:prstGeom>
        </p:spPr>
      </p:pic>
      <p:sp>
        <p:nvSpPr>
          <p:cNvPr id="8" name="Rectangle 7"/>
          <p:cNvSpPr/>
          <p:nvPr/>
        </p:nvSpPr>
        <p:spPr>
          <a:xfrm>
            <a:off x="11381998" y="5915888"/>
            <a:ext cx="358488" cy="490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spTree>
    <p:extLst>
      <p:ext uri="{BB962C8B-B14F-4D97-AF65-F5344CB8AC3E}">
        <p14:creationId xmlns:p14="http://schemas.microsoft.com/office/powerpoint/2010/main" val="3438931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4EFE917DBF3743B404071A6D7CCE6E" ma:contentTypeVersion="10" ma:contentTypeDescription="Create a new document." ma:contentTypeScope="" ma:versionID="e15236c4ca8c149544c7d7ecc541390e">
  <xsd:schema xmlns:xsd="http://www.w3.org/2001/XMLSchema" xmlns:xs="http://www.w3.org/2001/XMLSchema" xmlns:p="http://schemas.microsoft.com/office/2006/metadata/properties" xmlns:ns2="8279a4ba-8f8a-42fa-b613-80761e5b3a19" xmlns:ns3="dcd006a9-cebb-4765-b7de-02a88f3dadfa" targetNamespace="http://schemas.microsoft.com/office/2006/metadata/properties" ma:root="true" ma:fieldsID="693d2c984875c57484ca1491a4d90de0" ns2:_="" ns3:_="">
    <xsd:import namespace="8279a4ba-8f8a-42fa-b613-80761e5b3a19"/>
    <xsd:import namespace="dcd006a9-cebb-4765-b7de-02a88f3dad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9a4ba-8f8a-42fa-b613-80761e5b3a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d006a9-cebb-4765-b7de-02a88f3dad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90E579-6E24-4891-A0AB-1A64A76EE063}">
  <ds:schemaRefs>
    <ds:schemaRef ds:uri="http://www.w3.org/XML/1998/namespace"/>
    <ds:schemaRef ds:uri="http://schemas.microsoft.com/office/2006/metadata/properties"/>
    <ds:schemaRef ds:uri="http://purl.org/dc/elements/1.1/"/>
    <ds:schemaRef ds:uri="8279a4ba-8f8a-42fa-b613-80761e5b3a19"/>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dcd006a9-cebb-4765-b7de-02a88f3dadfa"/>
    <ds:schemaRef ds:uri="http://purl.org/dc/dcmitype/"/>
  </ds:schemaRefs>
</ds:datastoreItem>
</file>

<file path=customXml/itemProps2.xml><?xml version="1.0" encoding="utf-8"?>
<ds:datastoreItem xmlns:ds="http://schemas.openxmlformats.org/officeDocument/2006/customXml" ds:itemID="{6FEE51DB-15D6-40B4-9F6C-03D4D54E6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9a4ba-8f8a-42fa-b613-80761e5b3a19"/>
    <ds:schemaRef ds:uri="dcd006a9-cebb-4765-b7de-02a88f3da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9AED50-3DDC-4647-A849-59FAA2D22F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Quotable</Template>
  <TotalTime>2078</TotalTime>
  <Words>2261</Words>
  <Application>Microsoft Office PowerPoint</Application>
  <PresentationFormat>Widescreen</PresentationFormat>
  <Paragraphs>255</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Century Gothic</vt:lpstr>
      <vt:lpstr>Times New Roman</vt:lpstr>
      <vt:lpstr>Wingdings 2</vt:lpstr>
      <vt:lpstr>Quotable</vt:lpstr>
      <vt:lpstr> Let’s talk hearing!</vt:lpstr>
      <vt:lpstr>Ear Science Institute Australia</vt:lpstr>
      <vt:lpstr>The future of hearing is right here in Perth</vt:lpstr>
      <vt:lpstr>Ear Science Institute Australia</vt:lpstr>
      <vt:lpstr>Basic Research</vt:lpstr>
      <vt:lpstr>Basic Research</vt:lpstr>
      <vt:lpstr>Education</vt:lpstr>
      <vt:lpstr>Remote Communities</vt:lpstr>
      <vt:lpstr>Lions Hearing Clinic </vt:lpstr>
      <vt:lpstr>Benefits of Lions </vt:lpstr>
      <vt:lpstr>Let’s talk hearing</vt:lpstr>
      <vt:lpstr>How common is it?</vt:lpstr>
      <vt:lpstr>PowerPoint Presentation</vt:lpstr>
      <vt:lpstr>The impact of hearing loss</vt:lpstr>
      <vt:lpstr>Hearing loss can lead to social withdrawal and isolation</vt:lpstr>
      <vt:lpstr>Wearing hearing aids can reduce the risk of social isolation </vt:lpstr>
      <vt:lpstr>Hearing loss has been identified as a potentially modifiable risk factor for dementia</vt:lpstr>
      <vt:lpstr>Hearing loss has been associated with depression, anxiety and stress in older adults </vt:lpstr>
      <vt:lpstr> Risk of frailty increases by 63% in older adults with hearing loss </vt:lpstr>
      <vt:lpstr> </vt:lpstr>
      <vt:lpstr>Identifying hearing loss</vt:lpstr>
      <vt:lpstr>PowerPoint Presentation</vt:lpstr>
      <vt:lpstr>Identifying hearing loss in the clinic</vt:lpstr>
      <vt:lpstr>Hearing Solutions </vt:lpstr>
      <vt:lpstr>Hearing solutions</vt:lpstr>
      <vt:lpstr>Communication Strategies </vt:lpstr>
      <vt:lpstr>Hearing devices</vt:lpstr>
      <vt:lpstr>Assistive listening devices </vt:lpstr>
      <vt:lpstr>What if hearing aids are not enough </vt:lpstr>
      <vt:lpstr>Implantable solutions </vt:lpstr>
      <vt:lpstr> </vt:lpstr>
      <vt:lpstr>Where we are located?</vt:lpstr>
      <vt:lpstr>Thankyou for listening!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Hearing Services for YOU and your facility</dc:title>
  <dc:creator>Lize Coetzee</dc:creator>
  <cp:lastModifiedBy>Jordan Bishop</cp:lastModifiedBy>
  <cp:revision>265</cp:revision>
  <cp:lastPrinted>2019-07-12T07:32:16Z</cp:lastPrinted>
  <dcterms:created xsi:type="dcterms:W3CDTF">2018-07-31T09:13:44Z</dcterms:created>
  <dcterms:modified xsi:type="dcterms:W3CDTF">2020-03-12T03:53:05Z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0x0101009D4EFE917DBF3743B404071A6D7CCE6E</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