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1"/>
  </p:notesMasterIdLst>
  <p:sldIdLst>
    <p:sldId id="267" r:id="rId2"/>
    <p:sldId id="279" r:id="rId3"/>
    <p:sldId id="284" r:id="rId4"/>
    <p:sldId id="289" r:id="rId5"/>
    <p:sldId id="291" r:id="rId6"/>
    <p:sldId id="285" r:id="rId7"/>
    <p:sldId id="260" r:id="rId8"/>
    <p:sldId id="266" r:id="rId9"/>
    <p:sldId id="287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660"/>
  </p:normalViewPr>
  <p:slideViewPr>
    <p:cSldViewPr snapToGrid="0">
      <p:cViewPr varScale="1">
        <p:scale>
          <a:sx n="81" d="100"/>
          <a:sy n="81" d="100"/>
        </p:scale>
        <p:origin x="93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671682-AD57-4DDF-8242-3D8E04ED084A}" type="datetimeFigureOut">
              <a:rPr lang="en-AU" smtClean="0"/>
              <a:t>8/10/2020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4F0E68-2E3D-4722-BC35-AA72A97D98E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083718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4F0E68-2E3D-4722-BC35-AA72A97D98E1}" type="slidenum">
              <a:rPr lang="en-AU" smtClean="0"/>
              <a:t>7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722822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4F0E68-2E3D-4722-BC35-AA72A97D98E1}" type="slidenum">
              <a:rPr lang="en-AU" smtClean="0"/>
              <a:t>8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962866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4F0E68-2E3D-4722-BC35-AA72A97D98E1}" type="slidenum">
              <a:rPr lang="en-AU" smtClean="0"/>
              <a:t>9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82241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B2F5-D0FD-42FE-A74B-90ED6EDED47B}" type="datetimeFigureOut">
              <a:rPr lang="en-AU" smtClean="0"/>
              <a:t>8/10/2020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A7E9C-0602-4EBF-B95D-FD15E100E10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818377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B2F5-D0FD-42FE-A74B-90ED6EDED47B}" type="datetimeFigureOut">
              <a:rPr lang="en-AU" smtClean="0"/>
              <a:t>8/10/2020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A7E9C-0602-4EBF-B95D-FD15E100E10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915096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B2F5-D0FD-42FE-A74B-90ED6EDED47B}" type="datetimeFigureOut">
              <a:rPr lang="en-AU" smtClean="0"/>
              <a:t>8/10/2020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A7E9C-0602-4EBF-B95D-FD15E100E10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693495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B2F5-D0FD-42FE-A74B-90ED6EDED47B}" type="datetimeFigureOut">
              <a:rPr lang="en-AU" smtClean="0"/>
              <a:t>8/10/2020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A7E9C-0602-4EBF-B95D-FD15E100E10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063595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B2F5-D0FD-42FE-A74B-90ED6EDED47B}" type="datetimeFigureOut">
              <a:rPr lang="en-AU" smtClean="0"/>
              <a:t>8/10/2020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A7E9C-0602-4EBF-B95D-FD15E100E10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167899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B2F5-D0FD-42FE-A74B-90ED6EDED47B}" type="datetimeFigureOut">
              <a:rPr lang="en-AU" smtClean="0"/>
              <a:t>8/10/2020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A7E9C-0602-4EBF-B95D-FD15E100E10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306326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B2F5-D0FD-42FE-A74B-90ED6EDED47B}" type="datetimeFigureOut">
              <a:rPr lang="en-AU" smtClean="0"/>
              <a:t>8/10/2020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A7E9C-0602-4EBF-B95D-FD15E100E10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650932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B2F5-D0FD-42FE-A74B-90ED6EDED47B}" type="datetimeFigureOut">
              <a:rPr lang="en-AU" smtClean="0"/>
              <a:t>8/10/2020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A7E9C-0602-4EBF-B95D-FD15E100E10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109570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B2F5-D0FD-42FE-A74B-90ED6EDED47B}" type="datetimeFigureOut">
              <a:rPr lang="en-AU" smtClean="0"/>
              <a:t>8/10/2020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A7E9C-0602-4EBF-B95D-FD15E100E10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286286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B2F5-D0FD-42FE-A74B-90ED6EDED47B}" type="datetimeFigureOut">
              <a:rPr lang="en-AU" smtClean="0"/>
              <a:t>8/10/2020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A7E9C-0602-4EBF-B95D-FD15E100E10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513455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B2F5-D0FD-42FE-A74B-90ED6EDED47B}" type="datetimeFigureOut">
              <a:rPr lang="en-AU" smtClean="0"/>
              <a:t>8/10/2020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A7E9C-0602-4EBF-B95D-FD15E100E10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353824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EB2F5-D0FD-42FE-A74B-90ED6EDED47B}" type="datetimeFigureOut">
              <a:rPr lang="en-AU" smtClean="0"/>
              <a:t>8/10/2020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1A7E9C-0602-4EBF-B95D-FD15E100E10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13982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AU" b="1" dirty="0"/>
              <a:t>WA Self Funded Retirees</a:t>
            </a:r>
            <a:br>
              <a:rPr lang="en-AU" b="1" dirty="0"/>
            </a:br>
            <a:r>
              <a:rPr lang="en-AU" sz="3200" b="1" dirty="0"/>
              <a:t>9 October 2020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noFill/>
          <a:ln>
            <a:solidFill>
              <a:schemeClr val="accent1">
                <a:lumMod val="20000"/>
                <a:lumOff val="80000"/>
              </a:schemeClr>
            </a:solidFill>
          </a:ln>
        </p:spPr>
        <p:txBody>
          <a:bodyPr>
            <a:normAutofit lnSpcReduction="10000"/>
          </a:bodyPr>
          <a:lstStyle/>
          <a:p>
            <a:endParaRPr lang="en-AU" sz="4000" b="1" dirty="0"/>
          </a:p>
          <a:p>
            <a:r>
              <a:rPr lang="en-AU" sz="6600" b="1" dirty="0"/>
              <a:t>Elder Abuse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425316"/>
            <a:ext cx="4712616" cy="1432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77444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E08DEA-6654-4C3B-8EB2-28027E2A0C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Common Examples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04DB5F-7E20-4C9A-B746-259730D677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88761"/>
            <a:ext cx="10515600" cy="3844910"/>
          </a:xfrm>
        </p:spPr>
        <p:txBody>
          <a:bodyPr/>
          <a:lstStyle/>
          <a:p>
            <a:r>
              <a:rPr lang="en-AU" dirty="0"/>
              <a:t>Abuse of powers under Enduring Power of Attorney</a:t>
            </a:r>
          </a:p>
          <a:p>
            <a:endParaRPr lang="en-AU" dirty="0"/>
          </a:p>
          <a:p>
            <a:r>
              <a:rPr lang="en-AU" dirty="0"/>
              <a:t>Exploitation of elders with diminishing capacity</a:t>
            </a:r>
          </a:p>
          <a:p>
            <a:endParaRPr lang="en-AU" dirty="0"/>
          </a:p>
          <a:p>
            <a:r>
              <a:rPr lang="en-AU" dirty="0"/>
              <a:t>Granny flat agreements funded by an elder</a:t>
            </a:r>
          </a:p>
          <a:p>
            <a:endParaRPr lang="en-AU" dirty="0"/>
          </a:p>
          <a:p>
            <a:r>
              <a:rPr lang="en-AU" dirty="0"/>
              <a:t>Finance provided by elders for benefit of adult children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E09F3C4-04E3-4FAE-9416-C82A9A5C81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425316"/>
            <a:ext cx="4712616" cy="1432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44438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5400A9-DFD4-462B-8F83-6D9538336E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Enduring Powers of Attorney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3A0258-1378-4174-8534-F83B1A29B6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dirty="0"/>
              <a:t>Legal and financial affairs </a:t>
            </a:r>
          </a:p>
          <a:p>
            <a:endParaRPr lang="en-AU" dirty="0"/>
          </a:p>
          <a:p>
            <a:r>
              <a:rPr lang="en-AU" dirty="0"/>
              <a:t>Choice of attorney/s:</a:t>
            </a:r>
          </a:p>
          <a:p>
            <a:pPr lvl="1"/>
            <a:r>
              <a:rPr lang="en-AU" dirty="0"/>
              <a:t>family trust or SMSF</a:t>
            </a:r>
          </a:p>
          <a:p>
            <a:pPr lvl="1"/>
            <a:r>
              <a:rPr lang="en-AU" dirty="0"/>
              <a:t>blended families</a:t>
            </a:r>
          </a:p>
          <a:p>
            <a:pPr lvl="1"/>
            <a:r>
              <a:rPr lang="en-AU" dirty="0"/>
              <a:t>aware of will?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E68EBA4-EF6B-4EA2-A757-43018FB97B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425316"/>
            <a:ext cx="4712616" cy="1432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71985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5400A9-DFD4-462B-8F83-6D9538336E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Enduring Powers of Guardianship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3A0258-1378-4174-8534-F83B1A29B6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dirty="0"/>
              <a:t>Lifestyle and Health Care</a:t>
            </a:r>
          </a:p>
          <a:p>
            <a:endParaRPr lang="en-AU" dirty="0"/>
          </a:p>
          <a:p>
            <a:r>
              <a:rPr lang="en-AU" dirty="0"/>
              <a:t>Choice of guardian/s:</a:t>
            </a:r>
          </a:p>
          <a:p>
            <a:pPr lvl="1"/>
            <a:r>
              <a:rPr lang="en-AU" dirty="0"/>
              <a:t>functions</a:t>
            </a:r>
          </a:p>
          <a:p>
            <a:pPr lvl="1"/>
            <a:r>
              <a:rPr lang="en-AU" dirty="0"/>
              <a:t>When can they act?</a:t>
            </a:r>
          </a:p>
          <a:p>
            <a:pPr lvl="1"/>
            <a:r>
              <a:rPr lang="en-AU" dirty="0"/>
              <a:t>Directions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E68EBA4-EF6B-4EA2-A757-43018FB97B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425316"/>
            <a:ext cx="4712616" cy="1432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76526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5400A9-DFD4-462B-8F83-6D9538336E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Advance Health Directives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3A0258-1378-4174-8534-F83B1A29B6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dirty="0"/>
              <a:t>Life support</a:t>
            </a:r>
          </a:p>
          <a:p>
            <a:endParaRPr lang="en-AU" dirty="0"/>
          </a:p>
          <a:p>
            <a:r>
              <a:rPr lang="en-AU" dirty="0"/>
              <a:t>Palliative Care</a:t>
            </a:r>
          </a:p>
          <a:p>
            <a:endParaRPr lang="en-AU" dirty="0"/>
          </a:p>
          <a:p>
            <a:r>
              <a:rPr lang="en-AU" dirty="0"/>
              <a:t>Legal and Medical Advice</a:t>
            </a:r>
          </a:p>
          <a:p>
            <a:endParaRPr lang="en-AU" dirty="0"/>
          </a:p>
          <a:p>
            <a:r>
              <a:rPr lang="en-AU" dirty="0"/>
              <a:t>State Administrative Tribunal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E68EBA4-EF6B-4EA2-A757-43018FB97B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425316"/>
            <a:ext cx="4712616" cy="1432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27112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51341F-7E0B-4EAD-86E2-5AD3895403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Legal Advice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C2793F-275C-4F54-95AF-12D5B0E230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AU" dirty="0"/>
              <a:t>Legal advice:</a:t>
            </a:r>
          </a:p>
          <a:p>
            <a:pPr lvl="1"/>
            <a:endParaRPr lang="en-AU" dirty="0"/>
          </a:p>
          <a:p>
            <a:pPr lvl="1"/>
            <a:r>
              <a:rPr lang="en-AU" dirty="0"/>
              <a:t>assess capacity &amp; explain effect:</a:t>
            </a:r>
          </a:p>
          <a:p>
            <a:pPr lvl="2"/>
            <a:r>
              <a:rPr lang="en-AU" dirty="0"/>
              <a:t>powers and duties</a:t>
            </a:r>
          </a:p>
          <a:p>
            <a:pPr lvl="2"/>
            <a:r>
              <a:rPr lang="en-AU" dirty="0"/>
              <a:t>immediate or upon incapacity</a:t>
            </a:r>
          </a:p>
          <a:p>
            <a:pPr lvl="2"/>
            <a:r>
              <a:rPr lang="en-AU" dirty="0"/>
              <a:t>safekeeping</a:t>
            </a:r>
          </a:p>
          <a:p>
            <a:pPr lvl="1"/>
            <a:endParaRPr lang="en-AU" dirty="0"/>
          </a:p>
          <a:p>
            <a:pPr marL="457200" lvl="1" indent="0">
              <a:buNone/>
            </a:pPr>
            <a:endParaRPr lang="en-AU" dirty="0"/>
          </a:p>
          <a:p>
            <a:pPr lvl="1"/>
            <a:r>
              <a:rPr lang="en-AU" dirty="0"/>
              <a:t>attorney / guardian advised of duties:</a:t>
            </a:r>
          </a:p>
          <a:p>
            <a:pPr lvl="2"/>
            <a:r>
              <a:rPr lang="en-AU" dirty="0"/>
              <a:t>best interest</a:t>
            </a:r>
          </a:p>
          <a:p>
            <a:pPr lvl="2"/>
            <a:r>
              <a:rPr lang="en-AU" dirty="0"/>
              <a:t>avoid conflict</a:t>
            </a:r>
          </a:p>
          <a:p>
            <a:pPr lvl="2"/>
            <a:r>
              <a:rPr lang="en-AU" dirty="0"/>
              <a:t>no personal benefit</a:t>
            </a:r>
          </a:p>
          <a:p>
            <a:pPr lvl="2"/>
            <a:r>
              <a:rPr lang="en-AU" dirty="0"/>
              <a:t>keep accounts and records (even if capacity or upon death)</a:t>
            </a:r>
          </a:p>
          <a:p>
            <a:pPr marL="914400" lvl="2" indent="0">
              <a:buNone/>
            </a:pPr>
            <a:r>
              <a:rPr lang="en-AU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3672612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AU" dirty="0"/>
              <a:t>State Administrative Tribunal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8D3C407-6E89-4EA4-9273-B9F33617CF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425316"/>
            <a:ext cx="4712616" cy="1432684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3DCD26-2023-40F4-A8FF-3C99C22D4D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7"/>
            <a:ext cx="10515600" cy="4042983"/>
          </a:xfrm>
        </p:spPr>
        <p:txBody>
          <a:bodyPr>
            <a:normAutofit/>
          </a:bodyPr>
          <a:lstStyle/>
          <a:p>
            <a:r>
              <a:rPr lang="en-AU" dirty="0"/>
              <a:t>revoke EPA / EPG</a:t>
            </a:r>
          </a:p>
          <a:p>
            <a:endParaRPr lang="en-AU" dirty="0"/>
          </a:p>
          <a:p>
            <a:r>
              <a:rPr lang="en-AU" dirty="0"/>
              <a:t>appoint administrator / guardian</a:t>
            </a:r>
          </a:p>
          <a:p>
            <a:endParaRPr lang="en-AU" dirty="0"/>
          </a:p>
          <a:p>
            <a:r>
              <a:rPr lang="en-AU" dirty="0"/>
              <a:t>directions</a:t>
            </a:r>
          </a:p>
          <a:p>
            <a:endParaRPr lang="en-AU" dirty="0"/>
          </a:p>
          <a:p>
            <a:r>
              <a:rPr lang="en-AU" dirty="0"/>
              <a:t>emergency orders</a:t>
            </a:r>
          </a:p>
          <a:p>
            <a:pPr marL="0" indent="0">
              <a:buNone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4401193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AU" dirty="0"/>
              <a:t>Granny Flats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A87572C-AE5D-49A2-B181-B3C6914603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425316"/>
            <a:ext cx="4712616" cy="1432684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BFC56C-8A43-44FF-8739-6DB069110F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dirty="0"/>
              <a:t>unencumbered assets but low income</a:t>
            </a:r>
          </a:p>
          <a:p>
            <a:r>
              <a:rPr lang="en-AU" dirty="0"/>
              <a:t>living at home longer </a:t>
            </a:r>
          </a:p>
          <a:p>
            <a:r>
              <a:rPr lang="en-AU" dirty="0"/>
              <a:t>lack of care and isolation</a:t>
            </a:r>
          </a:p>
          <a:p>
            <a:endParaRPr lang="en-AU" dirty="0"/>
          </a:p>
          <a:p>
            <a:r>
              <a:rPr lang="en-AU" dirty="0"/>
              <a:t>popular solution - granny flat:</a:t>
            </a:r>
          </a:p>
          <a:p>
            <a:pPr lvl="1"/>
            <a:r>
              <a:rPr lang="en-AU" dirty="0"/>
              <a:t>Elder pays purchase price</a:t>
            </a:r>
          </a:p>
          <a:p>
            <a:pPr lvl="1"/>
            <a:r>
              <a:rPr lang="en-AU" dirty="0"/>
              <a:t>Property registered in child’s name (Centrelink benefits)</a:t>
            </a:r>
          </a:p>
          <a:p>
            <a:pPr lvl="1"/>
            <a:r>
              <a:rPr lang="en-AU" dirty="0"/>
              <a:t>Written agreement : ongoing care and  accommodation</a:t>
            </a:r>
          </a:p>
          <a:p>
            <a:pPr marL="457200" lvl="1" indent="0">
              <a:buNone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6919459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AU" dirty="0"/>
              <a:t>Alternative Accommodation Options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A87572C-AE5D-49A2-B181-B3C6914603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425316"/>
            <a:ext cx="4712616" cy="1432684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BFC56C-8A43-44FF-8739-6DB069110F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dirty="0"/>
              <a:t>Home Care</a:t>
            </a:r>
          </a:p>
          <a:p>
            <a:endParaRPr lang="en-AU" dirty="0"/>
          </a:p>
          <a:p>
            <a:r>
              <a:rPr lang="en-AU" dirty="0"/>
              <a:t>Retirement Villages</a:t>
            </a:r>
          </a:p>
          <a:p>
            <a:endParaRPr lang="en-AU" dirty="0"/>
          </a:p>
          <a:p>
            <a:r>
              <a:rPr lang="en-AU" dirty="0"/>
              <a:t>Removable Homes</a:t>
            </a:r>
          </a:p>
          <a:p>
            <a:endParaRPr lang="en-AU" dirty="0"/>
          </a:p>
          <a:p>
            <a:r>
              <a:rPr lang="en-AU" dirty="0"/>
              <a:t>Aged Care Facilities</a:t>
            </a:r>
          </a:p>
          <a:p>
            <a:endParaRPr lang="en-AU" dirty="0"/>
          </a:p>
          <a:p>
            <a:pPr marL="457200" lvl="1" indent="0">
              <a:buNone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3001661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Violet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4090</TotalTime>
  <Words>218</Words>
  <Application>Microsoft Office PowerPoint</Application>
  <PresentationFormat>Widescreen</PresentationFormat>
  <Paragraphs>76</Paragraphs>
  <Slides>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WA Self Funded Retirees 9 October 2020</vt:lpstr>
      <vt:lpstr>Common Examples</vt:lpstr>
      <vt:lpstr>Enduring Powers of Attorney</vt:lpstr>
      <vt:lpstr>Enduring Powers of Guardianship</vt:lpstr>
      <vt:lpstr>Advance Health Directives</vt:lpstr>
      <vt:lpstr>Legal Advice</vt:lpstr>
      <vt:lpstr>State Administrative Tribunal</vt:lpstr>
      <vt:lpstr>Granny Flats</vt:lpstr>
      <vt:lpstr>Alternative Accommodation Options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Estate Planning</dc:title>
  <dc:creator>amanda liston</dc:creator>
  <cp:lastModifiedBy>Amanda Liston</cp:lastModifiedBy>
  <cp:revision>154</cp:revision>
  <dcterms:created xsi:type="dcterms:W3CDTF">2016-11-08T21:34:22Z</dcterms:created>
  <dcterms:modified xsi:type="dcterms:W3CDTF">2020-10-08T09:29:14Z</dcterms:modified>
</cp:coreProperties>
</file>